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3"/>
  </p:notesMasterIdLst>
  <p:handoutMasterIdLst>
    <p:handoutMasterId r:id="rId14"/>
  </p:handoutMasterIdLst>
  <p:sldIdLst>
    <p:sldId id="256" r:id="rId2"/>
    <p:sldId id="260" r:id="rId3"/>
    <p:sldId id="261" r:id="rId4"/>
    <p:sldId id="262" r:id="rId5"/>
    <p:sldId id="268" r:id="rId6"/>
    <p:sldId id="267" r:id="rId7"/>
    <p:sldId id="266" r:id="rId8"/>
    <p:sldId id="265" r:id="rId9"/>
    <p:sldId id="264" r:id="rId10"/>
    <p:sldId id="263" r:id="rId11"/>
    <p:sldId id="269" r:id="rId1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ern="1200">
        <a:solidFill>
          <a:schemeClr val="tx1"/>
        </a:solidFill>
        <a:latin typeface="Times New Roman" pitchFamily="18" charset="0"/>
        <a:ea typeface="ＭＳ Ｐゴシック" charset="-128"/>
        <a:cs typeface="+mn-cs"/>
      </a:defRPr>
    </a:lvl5pPr>
    <a:lvl6pPr marL="2286000" algn="l" defTabSz="914400" rtl="0" eaLnBrk="1" latinLnBrk="0" hangingPunct="1">
      <a:defRPr kern="1200">
        <a:solidFill>
          <a:schemeClr val="tx1"/>
        </a:solidFill>
        <a:latin typeface="Times New Roman" pitchFamily="18" charset="0"/>
        <a:ea typeface="ＭＳ Ｐゴシック" charset="-128"/>
        <a:cs typeface="+mn-cs"/>
      </a:defRPr>
    </a:lvl6pPr>
    <a:lvl7pPr marL="2743200" algn="l" defTabSz="914400" rtl="0" eaLnBrk="1" latinLnBrk="0" hangingPunct="1">
      <a:defRPr kern="1200">
        <a:solidFill>
          <a:schemeClr val="tx1"/>
        </a:solidFill>
        <a:latin typeface="Times New Roman" pitchFamily="18" charset="0"/>
        <a:ea typeface="ＭＳ Ｐゴシック" charset="-128"/>
        <a:cs typeface="+mn-cs"/>
      </a:defRPr>
    </a:lvl7pPr>
    <a:lvl8pPr marL="3200400" algn="l" defTabSz="914400" rtl="0" eaLnBrk="1" latinLnBrk="0" hangingPunct="1">
      <a:defRPr kern="1200">
        <a:solidFill>
          <a:schemeClr val="tx1"/>
        </a:solidFill>
        <a:latin typeface="Times New Roman" pitchFamily="18" charset="0"/>
        <a:ea typeface="ＭＳ Ｐゴシック" charset="-128"/>
        <a:cs typeface="+mn-cs"/>
      </a:defRPr>
    </a:lvl8pPr>
    <a:lvl9pPr marL="3657600" algn="l" defTabSz="914400" rtl="0" eaLnBrk="1" latinLnBrk="0" hangingPunct="1">
      <a:defRPr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484" autoAdjust="0"/>
    <p:restoredTop sz="87690" autoAdjust="0"/>
  </p:normalViewPr>
  <p:slideViewPr>
    <p:cSldViewPr>
      <p:cViewPr>
        <p:scale>
          <a:sx n="165" d="100"/>
          <a:sy n="165" d="100"/>
        </p:scale>
        <p:origin x="-80"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1BC0-7E63-1A4B-AF6D-47100B63BBA9}" type="datetimeFigureOut">
              <a:rPr lang="en-US" smtClean="0"/>
              <a:t>8/28/2015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4C1B6A-CDD0-064E-A0D1-0C4F7E7F966A}" type="slidenum">
              <a:rPr lang="en-US" smtClean="0"/>
              <a:t>‹#›</a:t>
            </a:fld>
            <a:endParaRPr lang="en-US"/>
          </a:p>
        </p:txBody>
      </p:sp>
    </p:spTree>
    <p:extLst>
      <p:ext uri="{BB962C8B-B14F-4D97-AF65-F5344CB8AC3E}">
        <p14:creationId xmlns:p14="http://schemas.microsoft.com/office/powerpoint/2010/main" val="1658915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D7AFEB9-1716-451D-BD6A-D7CE04909A76}" type="slidenum">
              <a:rPr lang="en-GB"/>
              <a:pPr/>
              <a:t>‹#›</a:t>
            </a:fld>
            <a:endParaRPr lang="en-GB"/>
          </a:p>
        </p:txBody>
      </p:sp>
    </p:spTree>
    <p:extLst>
      <p:ext uri="{BB962C8B-B14F-4D97-AF65-F5344CB8AC3E}">
        <p14:creationId xmlns:p14="http://schemas.microsoft.com/office/powerpoint/2010/main" val="42956815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2</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11</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3</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4</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5</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6</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7</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8</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9</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10</a:t>
            </a:fld>
            <a:endParaRPr lang="en-GB"/>
          </a:p>
        </p:txBody>
      </p:sp>
    </p:spTree>
    <p:extLst>
      <p:ext uri="{BB962C8B-B14F-4D97-AF65-F5344CB8AC3E}">
        <p14:creationId xmlns:p14="http://schemas.microsoft.com/office/powerpoint/2010/main" val="2518462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05D1A2E-FACC-2E46-88BA-D7D9D85C7778}" type="datetime1">
              <a:rPr lang="en-GB" smtClean="0"/>
              <a:t>28/08/2015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227305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A914623-A92D-6649-BD89-555D3A5CFFF9}" type="datetime1">
              <a:rPr lang="en-GB" smtClean="0"/>
              <a:t>28/08/2015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248080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ECA0C0F-870C-E04A-B5EA-00BD3F592860}" type="datetime1">
              <a:rPr lang="en-GB" smtClean="0"/>
              <a:t>28/08/2015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387985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4EDD0A8-CD03-6248-AEAC-677F2EA056ED}" type="datetime1">
              <a:rPr lang="en-GB" smtClean="0"/>
              <a:t>28/08/2015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90118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2F2FF71-2B80-C044-BC9C-F5F8531A4772}" type="datetime1">
              <a:rPr lang="en-GB" smtClean="0"/>
              <a:t>28/08/2015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355117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9863EC6-AD63-EB4D-B6D3-D5C38C552F25}" type="datetime1">
              <a:rPr lang="en-GB" smtClean="0"/>
              <a:t>28/08/2015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138216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8A1AFD0-24CF-5C40-A363-38799DBD898C}" type="datetime1">
              <a:rPr lang="en-GB" smtClean="0"/>
              <a:t>28/08/2015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363458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FBBD367-C92A-5947-91A6-D9B329BD8771}" type="datetime1">
              <a:rPr lang="en-GB" smtClean="0"/>
              <a:t>28/08/2015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181074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4043D-F567-3140-85FF-CABD7B914DA9}" type="datetime1">
              <a:rPr lang="en-GB" smtClean="0"/>
              <a:t>28/08/2015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157511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0C69D83-02A3-B549-919E-2E57132718DD}" type="datetime1">
              <a:rPr lang="en-GB" smtClean="0"/>
              <a:t>28/08/2015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282760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2186FCB-0D16-E542-B99D-F8A1E868D843}" type="datetime1">
              <a:rPr lang="en-GB" smtClean="0"/>
              <a:t>28/08/2015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380289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1A538-228B-0348-86E9-2D10E628DF38}" type="datetime1">
              <a:rPr lang="en-GB" smtClean="0"/>
              <a:t>28/08/2015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31BC6-8D41-114C-B207-DD0C140A080B}" type="slidenum">
              <a:rPr lang="en-US" smtClean="0"/>
              <a:t>‹#›</a:t>
            </a:fld>
            <a:endParaRPr lang="en-US"/>
          </a:p>
        </p:txBody>
      </p:sp>
    </p:spTree>
    <p:extLst>
      <p:ext uri="{BB962C8B-B14F-4D97-AF65-F5344CB8AC3E}">
        <p14:creationId xmlns:p14="http://schemas.microsoft.com/office/powerpoint/2010/main" val="97286309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g Picture MASTHEAD 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2196962"/>
            <a:ext cx="7789334" cy="1664086"/>
          </a:xfrm>
          <a:prstGeom prst="rect">
            <a:avLst/>
          </a:prstGeom>
        </p:spPr>
      </p:pic>
      <p:sp>
        <p:nvSpPr>
          <p:cNvPr id="3" name="Subtitle 2"/>
          <p:cNvSpPr>
            <a:spLocks noGrp="1"/>
          </p:cNvSpPr>
          <p:nvPr>
            <p:ph type="subTitle" idx="1"/>
          </p:nvPr>
        </p:nvSpPr>
        <p:spPr>
          <a:xfrm>
            <a:off x="3275856" y="3501008"/>
            <a:ext cx="5248672" cy="432048"/>
          </a:xfrm>
        </p:spPr>
        <p:txBody>
          <a:bodyPr>
            <a:noAutofit/>
          </a:bodyPr>
          <a:lstStyle/>
          <a:p>
            <a:pPr algn="r"/>
            <a:r>
              <a:rPr lang="en-GB" sz="1800" b="1" dirty="0" smtClean="0">
                <a:cs typeface="Calluna Sans"/>
              </a:rPr>
              <a:t>POPULATIONS IMAGES</a:t>
            </a:r>
            <a:endParaRPr lang="en-GB" sz="1800" b="1" dirty="0">
              <a:solidFill>
                <a:schemeClr val="accent2"/>
              </a:solidFill>
              <a:cs typeface="Calluna Sans"/>
            </a:endParaRPr>
          </a:p>
        </p:txBody>
      </p:sp>
      <p:pic>
        <p:nvPicPr>
          <p:cNvPr id="6" name="Picture 5" descr="WE_logotype_blac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256328"/>
            <a:ext cx="1512168" cy="197008"/>
          </a:xfrm>
          <a:prstGeom prst="rect">
            <a:avLst/>
          </a:prstGeom>
        </p:spPr>
      </p:pic>
    </p:spTree>
    <p:extLst>
      <p:ext uri="{BB962C8B-B14F-4D97-AF65-F5344CB8AC3E}">
        <p14:creationId xmlns:p14="http://schemas.microsoft.com/office/powerpoint/2010/main" val="4002978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692696"/>
            <a:ext cx="8352928" cy="4968552"/>
          </a:xfrm>
          <a:prstGeom prst="rect">
            <a:avLst/>
          </a:prstGeom>
          <a:solidFill>
            <a:srgbClr val="D9D9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65000"/>
                </a:schemeClr>
              </a:solidFill>
            </a:endParaRPr>
          </a:p>
        </p:txBody>
      </p:sp>
      <p:sp>
        <p:nvSpPr>
          <p:cNvPr id="9" name="Subtitle 2"/>
          <p:cNvSpPr txBox="1">
            <a:spLocks/>
          </p:cNvSpPr>
          <p:nvPr/>
        </p:nvSpPr>
        <p:spPr>
          <a:xfrm>
            <a:off x="395536" y="5733256"/>
            <a:ext cx="8424936" cy="43204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Mistletoe is found in the South and West Midlands, but the plant has been spreading fast in the eastern parts of Britain due to the blackcap, a migrant bird from Germany that visits the country each winter, bringing with it the plant’s seeds. Mistletoe is sometimes called a partial parasite, because it attaches itself to host trees to gather nutrients but then uses these to </a:t>
            </a:r>
            <a:r>
              <a:rPr lang="en-US" sz="800" dirty="0" err="1"/>
              <a:t>photosynthesise</a:t>
            </a:r>
            <a:r>
              <a:rPr lang="en-US" sz="800" dirty="0"/>
              <a:t> independently. Its victims include the apple, hawthorn, lime and poplar trees, which can be debilitated by its grasp. </a:t>
            </a:r>
            <a:r>
              <a:rPr lang="en-US" sz="800" i="1" dirty="0" smtClean="0"/>
              <a:t>Credit</a:t>
            </a:r>
            <a:r>
              <a:rPr lang="en-US" sz="800" i="1" dirty="0"/>
              <a:t>: </a:t>
            </a:r>
            <a:r>
              <a:rPr lang="en-US" sz="800" i="1" dirty="0" err="1"/>
              <a:t>FreeImages</a:t>
            </a:r>
            <a:r>
              <a:rPr lang="en-US" sz="800" i="1" dirty="0" smtClean="0"/>
              <a:t>/Michael and Christa </a:t>
            </a:r>
            <a:r>
              <a:rPr lang="en-US" sz="800" i="1" dirty="0" err="1" smtClean="0"/>
              <a:t>RIchert</a:t>
            </a:r>
            <a:endParaRPr lang="en-US" sz="800" i="1"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pic>
        <p:nvPicPr>
          <p:cNvPr id="4" name="Picture 3"/>
          <p:cNvPicPr>
            <a:picLocks noChangeAspect="1"/>
          </p:cNvPicPr>
          <p:nvPr/>
        </p:nvPicPr>
        <p:blipFill>
          <a:blip r:embed="rId4"/>
          <a:stretch>
            <a:fillRect/>
          </a:stretch>
        </p:blipFill>
        <p:spPr>
          <a:xfrm>
            <a:off x="971600" y="692696"/>
            <a:ext cx="7123372" cy="4968552"/>
          </a:xfrm>
          <a:prstGeom prst="rect">
            <a:avLst/>
          </a:prstGeom>
        </p:spPr>
      </p:pic>
      <p:sp>
        <p:nvSpPr>
          <p:cNvPr id="2" name="Rectangle 1"/>
          <p:cNvSpPr/>
          <p:nvPr/>
        </p:nvSpPr>
        <p:spPr>
          <a:xfrm>
            <a:off x="395536" y="404664"/>
            <a:ext cx="2088232"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1970401" cy="595107"/>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Partial parasite</a:t>
            </a:r>
            <a:endParaRPr lang="en-GB" sz="2800" b="1" dirty="0">
              <a:solidFill>
                <a:srgbClr val="FFFFFF"/>
              </a:solidFill>
              <a:latin typeface="+mn-lt"/>
              <a:cs typeface="Calluna Sans"/>
            </a:endParaRPr>
          </a:p>
        </p:txBody>
      </p:sp>
    </p:spTree>
    <p:extLst>
      <p:ext uri="{BB962C8B-B14F-4D97-AF65-F5344CB8AC3E}">
        <p14:creationId xmlns:p14="http://schemas.microsoft.com/office/powerpoint/2010/main" val="4254233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692696"/>
            <a:ext cx="8352928" cy="4968552"/>
          </a:xfrm>
          <a:prstGeom prst="rect">
            <a:avLst/>
          </a:prstGeom>
          <a:solidFill>
            <a:srgbClr val="D9D9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65000"/>
                </a:schemeClr>
              </a:solidFill>
            </a:endParaRPr>
          </a:p>
        </p:txBody>
      </p:sp>
      <p:pic>
        <p:nvPicPr>
          <p:cNvPr id="3" name="Picture 2"/>
          <p:cNvPicPr>
            <a:picLocks noChangeAspect="1"/>
          </p:cNvPicPr>
          <p:nvPr/>
        </p:nvPicPr>
        <p:blipFill>
          <a:blip r:embed="rId3"/>
          <a:stretch>
            <a:fillRect/>
          </a:stretch>
        </p:blipFill>
        <p:spPr>
          <a:xfrm>
            <a:off x="1043608" y="692696"/>
            <a:ext cx="7123373" cy="4968553"/>
          </a:xfrm>
          <a:prstGeom prst="rect">
            <a:avLst/>
          </a:prstGeom>
        </p:spPr>
      </p:pic>
      <p:sp>
        <p:nvSpPr>
          <p:cNvPr id="2" name="Rectangle 1"/>
          <p:cNvSpPr/>
          <p:nvPr/>
        </p:nvSpPr>
        <p:spPr>
          <a:xfrm>
            <a:off x="395536" y="404664"/>
            <a:ext cx="3024336"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2978513" cy="595107"/>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Bacterial populations</a:t>
            </a:r>
            <a:endParaRPr lang="en-GB" sz="2800" b="1" dirty="0">
              <a:solidFill>
                <a:srgbClr val="FFFFFF"/>
              </a:solidFill>
              <a:latin typeface="+mn-lt"/>
              <a:cs typeface="Calluna Sans"/>
            </a:endParaRPr>
          </a:p>
        </p:txBody>
      </p:sp>
      <p:sp>
        <p:nvSpPr>
          <p:cNvPr id="9" name="Subtitle 2"/>
          <p:cNvSpPr txBox="1">
            <a:spLocks/>
          </p:cNvSpPr>
          <p:nvPr/>
        </p:nvSpPr>
        <p:spPr>
          <a:xfrm>
            <a:off x="395536" y="5733256"/>
            <a:ext cx="8424936" cy="43204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This is a scanning electron micrograph showing a magnification of E. coli, a bacterium that lives inside the intestines of humans and animals. Most of its strains are harmless, aiding in digestion and protecting humans and animals from other harmful microbes. However, some strains, for example E. coli O157:H7, disrupt the normal functions of the intestine by causing its cells either to absorb less water or to release water, resulting in </a:t>
            </a:r>
            <a:r>
              <a:rPr lang="en-US" sz="800" dirty="0" err="1"/>
              <a:t>diarrhoea</a:t>
            </a:r>
            <a:r>
              <a:rPr lang="en-US" sz="800" dirty="0"/>
              <a:t>. Credit: Wellcome Images/Debbie Marshall </a:t>
            </a:r>
            <a:endParaRPr lang="en-US" sz="800" i="1"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4"/>
          <a:stretch>
            <a:fillRect/>
          </a:stretch>
        </p:blipFill>
        <p:spPr>
          <a:xfrm>
            <a:off x="395536" y="6237312"/>
            <a:ext cx="8352928" cy="415756"/>
          </a:xfrm>
          <a:prstGeom prst="rect">
            <a:avLst/>
          </a:prstGeom>
        </p:spPr>
      </p:pic>
    </p:spTree>
    <p:extLst>
      <p:ext uri="{BB962C8B-B14F-4D97-AF65-F5344CB8AC3E}">
        <p14:creationId xmlns:p14="http://schemas.microsoft.com/office/powerpoint/2010/main" val="1770003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692696"/>
            <a:ext cx="8352928" cy="4968552"/>
          </a:xfrm>
          <a:prstGeom prst="rect">
            <a:avLst/>
          </a:prstGeom>
          <a:solidFill>
            <a:srgbClr val="D9D9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65000"/>
                </a:schemeClr>
              </a:solidFill>
            </a:endParaRPr>
          </a:p>
        </p:txBody>
      </p:sp>
      <p:sp>
        <p:nvSpPr>
          <p:cNvPr id="9" name="Subtitle 2"/>
          <p:cNvSpPr txBox="1">
            <a:spLocks/>
          </p:cNvSpPr>
          <p:nvPr/>
        </p:nvSpPr>
        <p:spPr>
          <a:xfrm>
            <a:off x="395536" y="5733256"/>
            <a:ext cx="8424936" cy="43204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A curious light-producing bacterium called Vibrio </a:t>
            </a:r>
            <a:r>
              <a:rPr lang="en-US" sz="800" dirty="0" err="1"/>
              <a:t>fischeri</a:t>
            </a:r>
            <a:r>
              <a:rPr lang="en-US" sz="800" dirty="0"/>
              <a:t> uses quorum sensing molecules to sense when its population has grown to a certain size, at which point all the bacteria switch on their lights. The bacteria are symbiotic, living in an organ of the Hawaiian bobtail squid (</a:t>
            </a:r>
            <a:r>
              <a:rPr lang="en-US" sz="800" dirty="0" err="1"/>
              <a:t>Euprymna</a:t>
            </a:r>
            <a:r>
              <a:rPr lang="en-US" sz="800" dirty="0"/>
              <a:t> </a:t>
            </a:r>
            <a:r>
              <a:rPr lang="en-US" sz="800" dirty="0" err="1"/>
              <a:t>scolopes</a:t>
            </a:r>
            <a:r>
              <a:rPr lang="en-US" sz="800" dirty="0"/>
              <a:t>) that looks a bit like an eye. The bacteria’s luminescence prevents these squid from casting shadows on moonlit nights, in turn helping them avoid predators. Credit: MJ </a:t>
            </a:r>
            <a:r>
              <a:rPr lang="en-US" sz="800" dirty="0" err="1"/>
              <a:t>McFall-Ngai</a:t>
            </a:r>
            <a:endParaRPr lang="en-GB" sz="800" i="1" dirty="0" smtClean="0">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pic>
        <p:nvPicPr>
          <p:cNvPr id="3" name="Picture 2"/>
          <p:cNvPicPr>
            <a:picLocks noChangeAspect="1"/>
          </p:cNvPicPr>
          <p:nvPr/>
        </p:nvPicPr>
        <p:blipFill>
          <a:blip r:embed="rId4"/>
          <a:stretch>
            <a:fillRect/>
          </a:stretch>
        </p:blipFill>
        <p:spPr>
          <a:xfrm>
            <a:off x="971600" y="692696"/>
            <a:ext cx="7128792" cy="4972333"/>
          </a:xfrm>
          <a:prstGeom prst="rect">
            <a:avLst/>
          </a:prstGeom>
        </p:spPr>
      </p:pic>
      <p:sp>
        <p:nvSpPr>
          <p:cNvPr id="2" name="Rectangle 1"/>
          <p:cNvSpPr/>
          <p:nvPr/>
        </p:nvSpPr>
        <p:spPr>
          <a:xfrm>
            <a:off x="395536" y="404664"/>
            <a:ext cx="2664296"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2618473" cy="595107"/>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Chemical conversation</a:t>
            </a:r>
            <a:endParaRPr lang="en-GB" sz="2800" b="1" dirty="0">
              <a:solidFill>
                <a:srgbClr val="FFFFFF"/>
              </a:solidFill>
              <a:latin typeface="+mn-lt"/>
              <a:cs typeface="Calluna Sans"/>
            </a:endParaRPr>
          </a:p>
        </p:txBody>
      </p:sp>
    </p:spTree>
    <p:extLst>
      <p:ext uri="{BB962C8B-B14F-4D97-AF65-F5344CB8AC3E}">
        <p14:creationId xmlns:p14="http://schemas.microsoft.com/office/powerpoint/2010/main" val="988109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692696"/>
            <a:ext cx="8352928" cy="4968552"/>
          </a:xfrm>
          <a:prstGeom prst="rect">
            <a:avLst/>
          </a:prstGeom>
          <a:solidFill>
            <a:srgbClr val="D9D9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65000"/>
                </a:schemeClr>
              </a:solidFill>
            </a:endParaRPr>
          </a:p>
        </p:txBody>
      </p:sp>
      <p:sp>
        <p:nvSpPr>
          <p:cNvPr id="9" name="Subtitle 2"/>
          <p:cNvSpPr txBox="1">
            <a:spLocks/>
          </p:cNvSpPr>
          <p:nvPr/>
        </p:nvSpPr>
        <p:spPr>
          <a:xfrm>
            <a:off x="395536" y="5733256"/>
            <a:ext cx="8424936" cy="43204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The bananas we eat are not grown from seeds, but are cloned using cuttings. This means every banana you’ve ever eaten is a clone, making the banana population particularly vulnerable to disease. The Cavendish, the type you are probably familiar with, replaced a variety called the </a:t>
            </a:r>
            <a:r>
              <a:rPr lang="en-US" sz="800" dirty="0" err="1"/>
              <a:t>Gros</a:t>
            </a:r>
            <a:r>
              <a:rPr lang="en-US" sz="800" dirty="0"/>
              <a:t> Michel after it succumbed to a soil fungus in the 1950s. </a:t>
            </a:r>
          </a:p>
          <a:p>
            <a:pPr marL="0" indent="0" algn="r">
              <a:buNone/>
            </a:pPr>
            <a:r>
              <a:rPr lang="en-US" sz="800" dirty="0"/>
              <a:t>Credit: </a:t>
            </a:r>
            <a:r>
              <a:rPr lang="en-US" sz="800" dirty="0" err="1"/>
              <a:t>FreeImages</a:t>
            </a:r>
            <a:r>
              <a:rPr lang="en-US" sz="800" dirty="0"/>
              <a:t>/Dorothea </a:t>
            </a:r>
            <a:r>
              <a:rPr lang="en-US" sz="800" dirty="0" err="1"/>
              <a:t>Krapp</a:t>
            </a:r>
            <a:r>
              <a:rPr lang="en-US" sz="800" dirty="0"/>
              <a:t> </a:t>
            </a:r>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pic>
        <p:nvPicPr>
          <p:cNvPr id="3" name="Picture 2"/>
          <p:cNvPicPr>
            <a:picLocks noChangeAspect="1"/>
          </p:cNvPicPr>
          <p:nvPr/>
        </p:nvPicPr>
        <p:blipFill>
          <a:blip r:embed="rId4"/>
          <a:stretch>
            <a:fillRect/>
          </a:stretch>
        </p:blipFill>
        <p:spPr>
          <a:xfrm>
            <a:off x="971600" y="692696"/>
            <a:ext cx="7123372" cy="4968552"/>
          </a:xfrm>
          <a:prstGeom prst="rect">
            <a:avLst/>
          </a:prstGeom>
        </p:spPr>
      </p:pic>
      <p:sp>
        <p:nvSpPr>
          <p:cNvPr id="2" name="Rectangle 1"/>
          <p:cNvSpPr/>
          <p:nvPr/>
        </p:nvSpPr>
        <p:spPr>
          <a:xfrm>
            <a:off x="395536" y="404664"/>
            <a:ext cx="3024336"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2978513" cy="595107"/>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Population under threat</a:t>
            </a:r>
            <a:endParaRPr lang="en-GB" sz="2800" b="1" dirty="0">
              <a:solidFill>
                <a:srgbClr val="FFFFFF"/>
              </a:solidFill>
              <a:latin typeface="+mn-lt"/>
              <a:cs typeface="Calluna Sans"/>
            </a:endParaRPr>
          </a:p>
        </p:txBody>
      </p:sp>
    </p:spTree>
    <p:extLst>
      <p:ext uri="{BB962C8B-B14F-4D97-AF65-F5344CB8AC3E}">
        <p14:creationId xmlns:p14="http://schemas.microsoft.com/office/powerpoint/2010/main" val="3475582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692696"/>
            <a:ext cx="8352928" cy="4968552"/>
          </a:xfrm>
          <a:prstGeom prst="rect">
            <a:avLst/>
          </a:prstGeom>
          <a:solidFill>
            <a:srgbClr val="D9D9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65000"/>
                </a:schemeClr>
              </a:solidFill>
            </a:endParaRPr>
          </a:p>
        </p:txBody>
      </p:sp>
      <p:sp>
        <p:nvSpPr>
          <p:cNvPr id="9" name="Subtitle 2"/>
          <p:cNvSpPr txBox="1">
            <a:spLocks/>
          </p:cNvSpPr>
          <p:nvPr/>
        </p:nvSpPr>
        <p:spPr>
          <a:xfrm>
            <a:off x="395536" y="5733256"/>
            <a:ext cx="8424936" cy="43204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Bees sustain many other populations of plants and animals via their role as pollinators. However, since 2006 the global bee population has been in decline for reasons that aren’t entirely clear. Some research suggests that a combination of a virus and a fungus could be behind the decline in North America. </a:t>
            </a:r>
          </a:p>
          <a:p>
            <a:pPr marL="0" indent="0" algn="r">
              <a:buNone/>
            </a:pPr>
            <a:r>
              <a:rPr lang="en-US" sz="800" i="1" dirty="0"/>
              <a:t>Credit: </a:t>
            </a:r>
            <a:r>
              <a:rPr lang="en-US" sz="800" i="1" dirty="0" err="1"/>
              <a:t>FreeImages</a:t>
            </a:r>
            <a:r>
              <a:rPr lang="en-US" sz="800" i="1" dirty="0"/>
              <a:t>/Robert Elliott </a:t>
            </a:r>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pic>
        <p:nvPicPr>
          <p:cNvPr id="4" name="Picture 3"/>
          <p:cNvPicPr>
            <a:picLocks noChangeAspect="1"/>
          </p:cNvPicPr>
          <p:nvPr/>
        </p:nvPicPr>
        <p:blipFill>
          <a:blip r:embed="rId4"/>
          <a:stretch>
            <a:fillRect/>
          </a:stretch>
        </p:blipFill>
        <p:spPr>
          <a:xfrm>
            <a:off x="971600" y="692696"/>
            <a:ext cx="7128792" cy="4972333"/>
          </a:xfrm>
          <a:prstGeom prst="rect">
            <a:avLst/>
          </a:prstGeom>
        </p:spPr>
      </p:pic>
      <p:sp>
        <p:nvSpPr>
          <p:cNvPr id="2" name="Rectangle 1"/>
          <p:cNvSpPr/>
          <p:nvPr/>
        </p:nvSpPr>
        <p:spPr>
          <a:xfrm>
            <a:off x="395536" y="404664"/>
            <a:ext cx="3096344"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3050521" cy="595107"/>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Population </a:t>
            </a:r>
            <a:r>
              <a:rPr lang="en-GB" sz="2800" b="1" dirty="0" err="1" smtClean="0">
                <a:solidFill>
                  <a:srgbClr val="FFFFFF"/>
                </a:solidFill>
                <a:latin typeface="+mn-lt"/>
                <a:cs typeface="Calluna Sans"/>
              </a:rPr>
              <a:t>sustainers</a:t>
            </a:r>
            <a:endParaRPr lang="en-GB" sz="2800" b="1" dirty="0">
              <a:solidFill>
                <a:srgbClr val="FFFFFF"/>
              </a:solidFill>
              <a:latin typeface="+mn-lt"/>
              <a:cs typeface="Calluna Sans"/>
            </a:endParaRPr>
          </a:p>
        </p:txBody>
      </p:sp>
    </p:spTree>
    <p:extLst>
      <p:ext uri="{BB962C8B-B14F-4D97-AF65-F5344CB8AC3E}">
        <p14:creationId xmlns:p14="http://schemas.microsoft.com/office/powerpoint/2010/main" val="1297987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692696"/>
            <a:ext cx="8352928" cy="4968552"/>
          </a:xfrm>
          <a:prstGeom prst="rect">
            <a:avLst/>
          </a:prstGeom>
          <a:solidFill>
            <a:srgbClr val="D9D9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65000"/>
                </a:schemeClr>
              </a:solidFill>
            </a:endParaRPr>
          </a:p>
        </p:txBody>
      </p:sp>
      <p:sp>
        <p:nvSpPr>
          <p:cNvPr id="9" name="Subtitle 2"/>
          <p:cNvSpPr txBox="1">
            <a:spLocks/>
          </p:cNvSpPr>
          <p:nvPr/>
        </p:nvSpPr>
        <p:spPr>
          <a:xfrm>
            <a:off x="395536" y="5733256"/>
            <a:ext cx="8424936" cy="43204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The wildebeests of the Serengeti in eastern Africa live in huge herds that migrate in a fairly predictable circular pattern throughout the year. Calves are born in February, just in time for the rainy season, after which the herds make their way north in search of fresh grazing. They cross the </a:t>
            </a:r>
            <a:r>
              <a:rPr lang="en-US" sz="800" dirty="0" err="1"/>
              <a:t>Grumeti</a:t>
            </a:r>
            <a:r>
              <a:rPr lang="en-US" sz="800" dirty="0"/>
              <a:t> river into the northern Serengeti in the summer, before making their return trip in November. </a:t>
            </a:r>
          </a:p>
          <a:p>
            <a:pPr marL="0" indent="0" algn="r">
              <a:buNone/>
            </a:pPr>
            <a:r>
              <a:rPr lang="en-US" sz="800" dirty="0"/>
              <a:t>Credit: </a:t>
            </a:r>
            <a:r>
              <a:rPr lang="en-US" sz="800" dirty="0" err="1"/>
              <a:t>FreeImages</a:t>
            </a:r>
            <a:r>
              <a:rPr lang="en-US" sz="800" dirty="0"/>
              <a:t>/Eva Schuster </a:t>
            </a:r>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pic>
        <p:nvPicPr>
          <p:cNvPr id="5" name="Picture 4"/>
          <p:cNvPicPr>
            <a:picLocks noChangeAspect="1"/>
          </p:cNvPicPr>
          <p:nvPr/>
        </p:nvPicPr>
        <p:blipFill>
          <a:blip r:embed="rId4"/>
          <a:stretch>
            <a:fillRect/>
          </a:stretch>
        </p:blipFill>
        <p:spPr>
          <a:xfrm>
            <a:off x="1043608" y="692696"/>
            <a:ext cx="7128792" cy="4972332"/>
          </a:xfrm>
          <a:prstGeom prst="rect">
            <a:avLst/>
          </a:prstGeom>
        </p:spPr>
      </p:pic>
      <p:sp>
        <p:nvSpPr>
          <p:cNvPr id="2" name="Rectangle 1"/>
          <p:cNvSpPr/>
          <p:nvPr/>
        </p:nvSpPr>
        <p:spPr>
          <a:xfrm>
            <a:off x="395536" y="404664"/>
            <a:ext cx="2880320"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2834497" cy="595107"/>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Wildebeest migration</a:t>
            </a:r>
            <a:endParaRPr lang="en-GB" sz="2800" b="1" dirty="0">
              <a:solidFill>
                <a:srgbClr val="FFFFFF"/>
              </a:solidFill>
              <a:latin typeface="+mn-lt"/>
              <a:cs typeface="Calluna Sans"/>
            </a:endParaRPr>
          </a:p>
        </p:txBody>
      </p:sp>
    </p:spTree>
    <p:extLst>
      <p:ext uri="{BB962C8B-B14F-4D97-AF65-F5344CB8AC3E}">
        <p14:creationId xmlns:p14="http://schemas.microsoft.com/office/powerpoint/2010/main" val="1801315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692696"/>
            <a:ext cx="8352928" cy="4968552"/>
          </a:xfrm>
          <a:prstGeom prst="rect">
            <a:avLst/>
          </a:prstGeom>
          <a:solidFill>
            <a:srgbClr val="D9D9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65000"/>
                </a:schemeClr>
              </a:solidFill>
            </a:endParaRPr>
          </a:p>
        </p:txBody>
      </p:sp>
      <p:sp>
        <p:nvSpPr>
          <p:cNvPr id="9" name="Subtitle 2"/>
          <p:cNvSpPr txBox="1">
            <a:spLocks/>
          </p:cNvSpPr>
          <p:nvPr/>
        </p:nvSpPr>
        <p:spPr>
          <a:xfrm>
            <a:off x="395536" y="5733256"/>
            <a:ext cx="8424936" cy="43204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The poppy population in Afghanistan rose by 36 per cent in 2013, making it a record-breaking year for the crop; poppies now cover more than 200 000 hectares of the war-torn country, an area larger than the island nation of Mauritius. A struggling economy and political instability are thought to be driving the rise of the poppy in Afghanistan, which is the world’s biggest producer of opium, a drug harvested from the plant. Credit: Flickr/</a:t>
            </a:r>
            <a:r>
              <a:rPr lang="en-US" sz="800" dirty="0" err="1"/>
              <a:t>isafmedia</a:t>
            </a:r>
            <a:r>
              <a:rPr lang="en-US" sz="800" dirty="0"/>
              <a:t> </a:t>
            </a:r>
            <a:endParaRPr lang="en-US" sz="800" i="1"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pic>
        <p:nvPicPr>
          <p:cNvPr id="4" name="Picture 3"/>
          <p:cNvPicPr>
            <a:picLocks noChangeAspect="1"/>
          </p:cNvPicPr>
          <p:nvPr/>
        </p:nvPicPr>
        <p:blipFill>
          <a:blip r:embed="rId4"/>
          <a:stretch>
            <a:fillRect/>
          </a:stretch>
        </p:blipFill>
        <p:spPr>
          <a:xfrm>
            <a:off x="1043608" y="692696"/>
            <a:ext cx="7128792" cy="4972333"/>
          </a:xfrm>
          <a:prstGeom prst="rect">
            <a:avLst/>
          </a:prstGeom>
        </p:spPr>
      </p:pic>
      <p:sp>
        <p:nvSpPr>
          <p:cNvPr id="2" name="Rectangle 1"/>
          <p:cNvSpPr/>
          <p:nvPr/>
        </p:nvSpPr>
        <p:spPr>
          <a:xfrm>
            <a:off x="395536" y="404664"/>
            <a:ext cx="2088232"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1970401" cy="595107"/>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Opium poppies</a:t>
            </a:r>
            <a:endParaRPr lang="en-GB" sz="2800" b="1" dirty="0">
              <a:solidFill>
                <a:srgbClr val="FFFFFF"/>
              </a:solidFill>
              <a:latin typeface="+mn-lt"/>
              <a:cs typeface="Calluna Sans"/>
            </a:endParaRPr>
          </a:p>
        </p:txBody>
      </p:sp>
    </p:spTree>
    <p:extLst>
      <p:ext uri="{BB962C8B-B14F-4D97-AF65-F5344CB8AC3E}">
        <p14:creationId xmlns:p14="http://schemas.microsoft.com/office/powerpoint/2010/main" val="3991774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692696"/>
            <a:ext cx="8352928" cy="4968552"/>
          </a:xfrm>
          <a:prstGeom prst="rect">
            <a:avLst/>
          </a:prstGeom>
          <a:solidFill>
            <a:srgbClr val="D9D9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65000"/>
                </a:schemeClr>
              </a:solidFill>
            </a:endParaRPr>
          </a:p>
        </p:txBody>
      </p:sp>
      <p:sp>
        <p:nvSpPr>
          <p:cNvPr id="9" name="Subtitle 2"/>
          <p:cNvSpPr txBox="1">
            <a:spLocks/>
          </p:cNvSpPr>
          <p:nvPr/>
        </p:nvSpPr>
        <p:spPr>
          <a:xfrm>
            <a:off x="395536" y="5733256"/>
            <a:ext cx="8424936" cy="4320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Mussels are crucial in keeping rivers clean by filtering out bacteria from the water. Their microscopic offspring, called </a:t>
            </a:r>
            <a:r>
              <a:rPr lang="en-US" sz="800" dirty="0" err="1"/>
              <a:t>glochidia</a:t>
            </a:r>
            <a:r>
              <a:rPr lang="en-US" sz="800" dirty="0"/>
              <a:t>, have tiny hooks that enable them to hitch a ride on passing fish. The construction of dams can negatively impact freshwater mussel populations, as they reduce the number of fish in rivers</a:t>
            </a:r>
            <a:r>
              <a:rPr lang="en-US" sz="800" dirty="0" smtClean="0"/>
              <a:t>. Credit: Joel Berglund </a:t>
            </a:r>
            <a:endParaRPr lang="en-US" sz="800" i="1"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pic>
        <p:nvPicPr>
          <p:cNvPr id="4" name="Picture 3"/>
          <p:cNvPicPr>
            <a:picLocks noChangeAspect="1"/>
          </p:cNvPicPr>
          <p:nvPr/>
        </p:nvPicPr>
        <p:blipFill>
          <a:blip r:embed="rId4"/>
          <a:stretch>
            <a:fillRect/>
          </a:stretch>
        </p:blipFill>
        <p:spPr>
          <a:xfrm>
            <a:off x="971600" y="692696"/>
            <a:ext cx="7123372" cy="4968552"/>
          </a:xfrm>
          <a:prstGeom prst="rect">
            <a:avLst/>
          </a:prstGeom>
        </p:spPr>
      </p:pic>
      <p:sp>
        <p:nvSpPr>
          <p:cNvPr id="2" name="Rectangle 1"/>
          <p:cNvSpPr/>
          <p:nvPr/>
        </p:nvSpPr>
        <p:spPr>
          <a:xfrm>
            <a:off x="395536" y="404664"/>
            <a:ext cx="3456384"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3410561" cy="595107"/>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Freshwater mussels and dams</a:t>
            </a:r>
            <a:endParaRPr lang="en-GB" sz="2800" b="1" dirty="0">
              <a:solidFill>
                <a:srgbClr val="FFFFFF"/>
              </a:solidFill>
              <a:latin typeface="+mn-lt"/>
              <a:cs typeface="Calluna Sans"/>
            </a:endParaRPr>
          </a:p>
        </p:txBody>
      </p:sp>
    </p:spTree>
    <p:extLst>
      <p:ext uri="{BB962C8B-B14F-4D97-AF65-F5344CB8AC3E}">
        <p14:creationId xmlns:p14="http://schemas.microsoft.com/office/powerpoint/2010/main" val="649388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692696"/>
            <a:ext cx="8352928" cy="4968552"/>
          </a:xfrm>
          <a:prstGeom prst="rect">
            <a:avLst/>
          </a:prstGeom>
          <a:solidFill>
            <a:srgbClr val="D9D9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65000"/>
                </a:schemeClr>
              </a:solidFill>
            </a:endParaRPr>
          </a:p>
        </p:txBody>
      </p:sp>
      <p:sp>
        <p:nvSpPr>
          <p:cNvPr id="9" name="Subtitle 2"/>
          <p:cNvSpPr txBox="1">
            <a:spLocks/>
          </p:cNvSpPr>
          <p:nvPr/>
        </p:nvSpPr>
        <p:spPr>
          <a:xfrm>
            <a:off x="395536" y="5733256"/>
            <a:ext cx="8424936" cy="43204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Feral pigeons and domesticated homing pigeons are descendants of the rock pigeon, a species that roosts on sea cliffs, and all three can interbreed. Pigeons have adapted to city life, substituting cliffs for ledges on buildings and living off scraps and waste food. In some cities the pigeon’s natural predator, the peregrine falcon, has been introduced to curb their burgeoning numbers</a:t>
            </a:r>
            <a:r>
              <a:rPr lang="en-US" sz="800" dirty="0" smtClean="0"/>
              <a:t>. </a:t>
            </a:r>
          </a:p>
          <a:p>
            <a:pPr marL="0" indent="0" algn="r">
              <a:buNone/>
            </a:pPr>
            <a:r>
              <a:rPr lang="en-US" sz="800" dirty="0" smtClean="0"/>
              <a:t>Credit: </a:t>
            </a:r>
            <a:r>
              <a:rPr lang="en-US" sz="800" dirty="0" err="1" smtClean="0"/>
              <a:t>ProhibitOnions</a:t>
            </a:r>
            <a:r>
              <a:rPr lang="en-US" sz="800" dirty="0" smtClean="0"/>
              <a:t>, Wikimedia Commons  </a:t>
            </a:r>
            <a:endParaRPr lang="en-US" sz="800" i="1"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pic>
        <p:nvPicPr>
          <p:cNvPr id="3" name="Picture 2" descr="Pigeon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692696"/>
            <a:ext cx="6624736" cy="4968552"/>
          </a:xfrm>
          <a:prstGeom prst="rect">
            <a:avLst/>
          </a:prstGeom>
        </p:spPr>
      </p:pic>
      <p:sp>
        <p:nvSpPr>
          <p:cNvPr id="2" name="Rectangle 1"/>
          <p:cNvSpPr/>
          <p:nvPr/>
        </p:nvSpPr>
        <p:spPr>
          <a:xfrm>
            <a:off x="395536" y="404664"/>
            <a:ext cx="2088232"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1970401" cy="595107"/>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smtClean="0">
                <a:solidFill>
                  <a:srgbClr val="FFFFFF"/>
                </a:solidFill>
                <a:latin typeface="+mn-lt"/>
                <a:cs typeface="Calluna Sans"/>
              </a:rPr>
              <a:t>Feral pigeons</a:t>
            </a:r>
            <a:endParaRPr lang="en-GB" sz="2800" b="1" dirty="0">
              <a:solidFill>
                <a:srgbClr val="FFFFFF"/>
              </a:solidFill>
              <a:latin typeface="+mn-lt"/>
              <a:cs typeface="Calluna Sans"/>
            </a:endParaRPr>
          </a:p>
        </p:txBody>
      </p:sp>
    </p:spTree>
    <p:extLst>
      <p:ext uri="{BB962C8B-B14F-4D97-AF65-F5344CB8AC3E}">
        <p14:creationId xmlns:p14="http://schemas.microsoft.com/office/powerpoint/2010/main" val="4106511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692696"/>
            <a:ext cx="8352928" cy="4968552"/>
          </a:xfrm>
          <a:prstGeom prst="rect">
            <a:avLst/>
          </a:prstGeom>
          <a:solidFill>
            <a:srgbClr val="D9D9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65000"/>
                </a:schemeClr>
              </a:solidFill>
            </a:endParaRPr>
          </a:p>
        </p:txBody>
      </p:sp>
      <p:sp>
        <p:nvSpPr>
          <p:cNvPr id="9" name="Subtitle 2"/>
          <p:cNvSpPr txBox="1">
            <a:spLocks/>
          </p:cNvSpPr>
          <p:nvPr/>
        </p:nvSpPr>
        <p:spPr>
          <a:xfrm>
            <a:off x="395536" y="5733256"/>
            <a:ext cx="8424936" cy="4320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Known for its beauty, the seven-spot ladybird is under threat from its invasive cousin, the harlequin, which eats seven-spot ladybird larvae and carries a deadly parasite. The parasite isn’t harmful to the harlequin, which was introduced into Europe from Asia to control aphids, but has led to a decline in the population sizes of native species. Credit: </a:t>
            </a:r>
            <a:r>
              <a:rPr lang="en-US" sz="800" dirty="0" err="1"/>
              <a:t>FreeImages</a:t>
            </a:r>
            <a:r>
              <a:rPr lang="en-US" sz="800" dirty="0"/>
              <a:t>/</a:t>
            </a:r>
            <a:r>
              <a:rPr lang="en-US" sz="800" dirty="0" err="1"/>
              <a:t>Ezio</a:t>
            </a:r>
            <a:r>
              <a:rPr lang="en-US" sz="800" dirty="0"/>
              <a:t> </a:t>
            </a:r>
            <a:r>
              <a:rPr lang="en-US" sz="800" dirty="0" err="1"/>
              <a:t>Puddu</a:t>
            </a:r>
            <a:r>
              <a:rPr lang="en-US" sz="800" dirty="0"/>
              <a:t> </a:t>
            </a:r>
            <a:endParaRPr lang="en-US" sz="800" i="1"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pic>
        <p:nvPicPr>
          <p:cNvPr id="4" name="Picture 3"/>
          <p:cNvPicPr>
            <a:picLocks noChangeAspect="1"/>
          </p:cNvPicPr>
          <p:nvPr/>
        </p:nvPicPr>
        <p:blipFill>
          <a:blip r:embed="rId4"/>
          <a:stretch>
            <a:fillRect/>
          </a:stretch>
        </p:blipFill>
        <p:spPr>
          <a:xfrm>
            <a:off x="1043608" y="692696"/>
            <a:ext cx="7123372" cy="4968552"/>
          </a:xfrm>
          <a:prstGeom prst="rect">
            <a:avLst/>
          </a:prstGeom>
        </p:spPr>
      </p:pic>
      <p:sp>
        <p:nvSpPr>
          <p:cNvPr id="2" name="Rectangle 1"/>
          <p:cNvSpPr/>
          <p:nvPr/>
        </p:nvSpPr>
        <p:spPr>
          <a:xfrm>
            <a:off x="395536" y="404664"/>
            <a:ext cx="3024336"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2978513" cy="595107"/>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Non-native populations</a:t>
            </a:r>
            <a:endParaRPr lang="en-GB" sz="2800" b="1" dirty="0">
              <a:solidFill>
                <a:srgbClr val="FFFFFF"/>
              </a:solidFill>
              <a:latin typeface="+mn-lt"/>
              <a:cs typeface="Calluna Sans"/>
            </a:endParaRPr>
          </a:p>
        </p:txBody>
      </p:sp>
    </p:spTree>
    <p:extLst>
      <p:ext uri="{BB962C8B-B14F-4D97-AF65-F5344CB8AC3E}">
        <p14:creationId xmlns:p14="http://schemas.microsoft.com/office/powerpoint/2010/main" val="3756918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693</TotalTime>
  <Words>807</Words>
  <Application>Microsoft Office PowerPoint</Application>
  <PresentationFormat>On-screen Show (4:3)</PresentationFormat>
  <Paragraphs>44</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Wellcome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Olson, Amy</dc:creator>
  <cp:lastModifiedBy>admin</cp:lastModifiedBy>
  <cp:revision>73</cp:revision>
  <dcterms:created xsi:type="dcterms:W3CDTF">2012-04-30T10:45:33Z</dcterms:created>
  <dcterms:modified xsi:type="dcterms:W3CDTF">2015-08-28T10:45:38Z</dcterms:modified>
</cp:coreProperties>
</file>