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8" r:id="rId3"/>
    <p:sldId id="334" r:id="rId4"/>
    <p:sldId id="287" r:id="rId5"/>
    <p:sldId id="335" r:id="rId6"/>
    <p:sldId id="288" r:id="rId7"/>
    <p:sldId id="336" r:id="rId8"/>
    <p:sldId id="289" r:id="rId9"/>
    <p:sldId id="319" r:id="rId10"/>
    <p:sldId id="290" r:id="rId11"/>
    <p:sldId id="337" r:id="rId12"/>
    <p:sldId id="291" r:id="rId13"/>
    <p:sldId id="338" r:id="rId14"/>
    <p:sldId id="292" r:id="rId15"/>
    <p:sldId id="339" r:id="rId16"/>
    <p:sldId id="293" r:id="rId17"/>
    <p:sldId id="340" r:id="rId18"/>
    <p:sldId id="314" r:id="rId19"/>
    <p:sldId id="341" r:id="rId20"/>
    <p:sldId id="315" r:id="rId21"/>
    <p:sldId id="342" r:id="rId22"/>
    <p:sldId id="316" r:id="rId23"/>
    <p:sldId id="343" r:id="rId24"/>
    <p:sldId id="330" r:id="rId25"/>
    <p:sldId id="344" r:id="rId26"/>
    <p:sldId id="331" r:id="rId27"/>
    <p:sldId id="345" r:id="rId28"/>
    <p:sldId id="332" r:id="rId29"/>
    <p:sldId id="346" r:id="rId30"/>
    <p:sldId id="333" r:id="rId31"/>
    <p:sldId id="347" r:id="rId32"/>
    <p:sldId id="310" r:id="rId33"/>
    <p:sldId id="349" r:id="rId34"/>
    <p:sldId id="350" r:id="rId35"/>
    <p:sldId id="351" r:id="rId36"/>
    <p:sldId id="352" r:id="rId37"/>
    <p:sldId id="353" r:id="rId38"/>
    <p:sldId id="354" r:id="rId39"/>
    <p:sldId id="355" r:id="rId40"/>
    <p:sldId id="356" r:id="rId41"/>
    <p:sldId id="357" r:id="rId42"/>
    <p:sldId id="358" r:id="rId43"/>
    <p:sldId id="359" r:id="rId44"/>
    <p:sldId id="360" r:id="rId45"/>
    <p:sldId id="361" r:id="rId46"/>
    <p:sldId id="362" r:id="rId47"/>
    <p:sldId id="363" r:id="rId48"/>
    <p:sldId id="364" r:id="rId49"/>
    <p:sldId id="365" r:id="rId50"/>
    <p:sldId id="366" r:id="rId51"/>
    <p:sldId id="367" r:id="rId52"/>
    <p:sldId id="368" r:id="rId53"/>
    <p:sldId id="369" r:id="rId54"/>
    <p:sldId id="370" r:id="rId55"/>
    <p:sldId id="371" r:id="rId56"/>
    <p:sldId id="372" r:id="rId57"/>
    <p:sldId id="373" r:id="rId58"/>
    <p:sldId id="374" r:id="rId59"/>
    <p:sldId id="375" r:id="rId60"/>
    <p:sldId id="376" r:id="rId61"/>
    <p:sldId id="377" r:id="rId62"/>
    <p:sldId id="285" r:id="rId6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0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3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11/04/2015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0413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11/04/2015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6832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11/04/2015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72924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11/04/2015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56443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11/04/2015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1705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11/04/2015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9213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11/04/2015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64873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11/04/2015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6508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11/04/2015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2222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11/04/2015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9793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11/04/2015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4000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61A41-7796-41E6-8BC0-7963B9141890}" type="datetimeFigureOut">
              <a:rPr lang="en-IE" smtClean="0"/>
              <a:t>11/04/2015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1902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2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6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6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6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6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6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6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6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6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6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6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6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6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6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" Target="slide6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2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b="1" dirty="0" smtClean="0"/>
              <a:t>Heart Structure</a:t>
            </a:r>
            <a:endParaRPr lang="en-IE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b="1" dirty="0" err="1" smtClean="0"/>
              <a:t>iDiagram</a:t>
            </a:r>
            <a:r>
              <a:rPr lang="en-IE" b="1" dirty="0" smtClean="0"/>
              <a:t> Activity</a:t>
            </a:r>
          </a:p>
          <a:p>
            <a:endParaRPr lang="en-IE" b="1" dirty="0"/>
          </a:p>
          <a:p>
            <a:pPr lvl="0"/>
            <a:r>
              <a:rPr lang="en-IE" sz="1300" b="1" dirty="0">
                <a:solidFill>
                  <a:prstClr val="black">
                    <a:tint val="75000"/>
                  </a:prstClr>
                </a:solidFill>
              </a:rPr>
              <a:t>Adapted from Biology OL Exam Paper 2004 </a:t>
            </a:r>
            <a:endParaRPr lang="en-IE" b="1" dirty="0" smtClean="0"/>
          </a:p>
          <a:p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366970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77643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124744"/>
            <a:ext cx="4600575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7" y="84584"/>
            <a:ext cx="8496944" cy="896144"/>
          </a:xfrm>
        </p:spPr>
        <p:txBody>
          <a:bodyPr>
            <a:noAutofit/>
          </a:bodyPr>
          <a:lstStyle/>
          <a:p>
            <a:r>
              <a:rPr lang="en-IE" sz="3600" dirty="0" smtClean="0"/>
              <a:t>Name the part labelled </a:t>
            </a:r>
            <a:r>
              <a:rPr lang="en-IE" sz="3600" b="1" dirty="0" smtClean="0">
                <a:solidFill>
                  <a:srgbClr val="FF0000"/>
                </a:solidFill>
              </a:rPr>
              <a:t>E</a:t>
            </a:r>
            <a:r>
              <a:rPr lang="en-IE" sz="3600" b="1" dirty="0" smtClean="0"/>
              <a:t> </a:t>
            </a:r>
            <a:r>
              <a:rPr lang="en-IE" sz="3600" dirty="0" smtClean="0"/>
              <a:t>in the diagram</a:t>
            </a:r>
            <a:endParaRPr lang="en-IE" sz="3600" dirty="0"/>
          </a:p>
        </p:txBody>
      </p:sp>
      <p:sp>
        <p:nvSpPr>
          <p:cNvPr id="3" name="Action Button: Custom 2">
            <a:hlinkClick r:id="rId3" action="ppaction://hlinksldjump" highlightClick="1"/>
          </p:cNvPr>
          <p:cNvSpPr/>
          <p:nvPr/>
        </p:nvSpPr>
        <p:spPr>
          <a:xfrm>
            <a:off x="241700" y="1052736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Aorta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8" name="Action Button: Custom 7">
            <a:hlinkClick r:id="rId3" action="ppaction://hlinksldjump" highlightClick="1"/>
          </p:cNvPr>
          <p:cNvSpPr/>
          <p:nvPr/>
        </p:nvSpPr>
        <p:spPr>
          <a:xfrm>
            <a:off x="236404" y="3933056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Pacemaker</a:t>
            </a:r>
          </a:p>
        </p:txBody>
      </p:sp>
      <p:sp>
        <p:nvSpPr>
          <p:cNvPr id="10" name="Action Button: Custom 9">
            <a:hlinkClick r:id="rId3" action="ppaction://hlinksldjump" highlightClick="1"/>
          </p:cNvPr>
          <p:cNvSpPr/>
          <p:nvPr/>
        </p:nvSpPr>
        <p:spPr>
          <a:xfrm>
            <a:off x="236404" y="3356992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Left ventricle</a:t>
            </a:r>
          </a:p>
        </p:txBody>
      </p:sp>
      <p:sp>
        <p:nvSpPr>
          <p:cNvPr id="11" name="Action Button: Custom 10">
            <a:hlinkClick r:id="rId3" action="ppaction://hlinksldjump" highlightClick="1"/>
          </p:cNvPr>
          <p:cNvSpPr/>
          <p:nvPr/>
        </p:nvSpPr>
        <p:spPr>
          <a:xfrm>
            <a:off x="236404" y="2780928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Left </a:t>
            </a:r>
            <a:r>
              <a:rPr lang="en-IE" sz="2400" dirty="0" smtClean="0">
                <a:solidFill>
                  <a:schemeClr val="tx1"/>
                </a:solidFill>
              </a:rPr>
              <a:t>atrium/auricle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46" name="Action Button: Custom 45">
            <a:hlinkClick r:id="rId3" action="ppaction://hlinksldjump" highlightClick="1"/>
          </p:cNvPr>
          <p:cNvSpPr/>
          <p:nvPr/>
        </p:nvSpPr>
        <p:spPr>
          <a:xfrm>
            <a:off x="238009" y="1628800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Bicuspid</a:t>
            </a:r>
            <a:r>
              <a:rPr lang="en-IE" sz="2400" dirty="0"/>
              <a:t> </a:t>
            </a:r>
            <a:r>
              <a:rPr lang="en-IE" sz="2400" dirty="0">
                <a:solidFill>
                  <a:schemeClr val="tx1"/>
                </a:solidFill>
              </a:rPr>
              <a:t>valve</a:t>
            </a:r>
          </a:p>
        </p:txBody>
      </p:sp>
      <p:sp>
        <p:nvSpPr>
          <p:cNvPr id="48" name="Action Button: Custom 47">
            <a:hlinkClick r:id="rId3" action="ppaction://hlinksldjump" highlightClick="1"/>
          </p:cNvPr>
          <p:cNvSpPr/>
          <p:nvPr/>
        </p:nvSpPr>
        <p:spPr>
          <a:xfrm>
            <a:off x="241700" y="2204864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Chordae tendinae</a:t>
            </a:r>
          </a:p>
        </p:txBody>
      </p:sp>
      <p:sp>
        <p:nvSpPr>
          <p:cNvPr id="50" name="Action Button: Custom 49">
            <a:hlinkClick r:id="" action="ppaction://hlinkshowjump?jump=nextslide" highlightClick="1"/>
          </p:cNvPr>
          <p:cNvSpPr/>
          <p:nvPr/>
        </p:nvSpPr>
        <p:spPr>
          <a:xfrm>
            <a:off x="6228464" y="5661248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Tricuspid valve</a:t>
            </a:r>
          </a:p>
        </p:txBody>
      </p:sp>
      <p:sp>
        <p:nvSpPr>
          <p:cNvPr id="21" name="Action Button: Custom 20">
            <a:hlinkClick r:id="rId3" action="ppaction://hlinksldjump" highlightClick="1"/>
          </p:cNvPr>
          <p:cNvSpPr/>
          <p:nvPr/>
        </p:nvSpPr>
        <p:spPr>
          <a:xfrm>
            <a:off x="3240000" y="6237312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Septum</a:t>
            </a:r>
          </a:p>
        </p:txBody>
      </p: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6228464" y="6237312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Vena cava</a:t>
            </a:r>
          </a:p>
        </p:txBody>
      </p:sp>
      <p:sp>
        <p:nvSpPr>
          <p:cNvPr id="23" name="Action Button: Custom 22">
            <a:hlinkClick r:id="rId3" action="ppaction://hlinksldjump" highlightClick="1"/>
          </p:cNvPr>
          <p:cNvSpPr/>
          <p:nvPr/>
        </p:nvSpPr>
        <p:spPr>
          <a:xfrm>
            <a:off x="250437" y="6237312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Right ventricle</a:t>
            </a:r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241700" y="4509120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Pulmonary artery</a:t>
            </a:r>
          </a:p>
        </p:txBody>
      </p:sp>
      <p:sp>
        <p:nvSpPr>
          <p:cNvPr id="18" name="Action Button: Custom 17">
            <a:hlinkClick r:id="rId3" action="ppaction://hlinksldjump" highlightClick="1"/>
          </p:cNvPr>
          <p:cNvSpPr/>
          <p:nvPr/>
        </p:nvSpPr>
        <p:spPr>
          <a:xfrm>
            <a:off x="241700" y="5085184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Pulmonary vein</a:t>
            </a:r>
          </a:p>
        </p:txBody>
      </p:sp>
      <p:sp>
        <p:nvSpPr>
          <p:cNvPr id="19" name="Action Button: Custom 18">
            <a:hlinkClick r:id="rId3" action="ppaction://hlinksldjump" highlightClick="1"/>
          </p:cNvPr>
          <p:cNvSpPr/>
          <p:nvPr/>
        </p:nvSpPr>
        <p:spPr>
          <a:xfrm>
            <a:off x="251800" y="5658348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Right </a:t>
            </a:r>
            <a:r>
              <a:rPr lang="en-IE" sz="2400" dirty="0" smtClean="0">
                <a:solidFill>
                  <a:schemeClr val="tx1"/>
                </a:solidFill>
              </a:rPr>
              <a:t>atrium/auricle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20" name="Action Button: Custom 19">
            <a:hlinkClick r:id="rId3" action="ppaction://hlinksldjump" highlightClick="1"/>
          </p:cNvPr>
          <p:cNvSpPr/>
          <p:nvPr/>
        </p:nvSpPr>
        <p:spPr>
          <a:xfrm>
            <a:off x="3240000" y="5657549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Semi-lunar valves</a:t>
            </a:r>
          </a:p>
        </p:txBody>
      </p:sp>
    </p:spTree>
    <p:extLst>
      <p:ext uri="{BB962C8B-B14F-4D97-AF65-F5344CB8AC3E}">
        <p14:creationId xmlns:p14="http://schemas.microsoft.com/office/powerpoint/2010/main" val="415190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77643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124744"/>
            <a:ext cx="4600575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7" y="84584"/>
            <a:ext cx="8496944" cy="896144"/>
          </a:xfrm>
        </p:spPr>
        <p:txBody>
          <a:bodyPr>
            <a:noAutofit/>
          </a:bodyPr>
          <a:lstStyle/>
          <a:p>
            <a:r>
              <a:rPr lang="en-IE" sz="3600" dirty="0" smtClean="0"/>
              <a:t>Name the part labelled </a:t>
            </a:r>
            <a:r>
              <a:rPr lang="en-IE" sz="3600" b="1" dirty="0" smtClean="0">
                <a:solidFill>
                  <a:srgbClr val="FF0000"/>
                </a:solidFill>
              </a:rPr>
              <a:t>F</a:t>
            </a:r>
            <a:r>
              <a:rPr lang="en-IE" sz="3600" b="1" dirty="0" smtClean="0"/>
              <a:t> </a:t>
            </a:r>
            <a:r>
              <a:rPr lang="en-IE" sz="3600" dirty="0" smtClean="0"/>
              <a:t>in the diagram</a:t>
            </a:r>
            <a:endParaRPr lang="en-IE" sz="3600" dirty="0"/>
          </a:p>
        </p:txBody>
      </p:sp>
      <p:sp>
        <p:nvSpPr>
          <p:cNvPr id="3" name="Action Button: Custom 2">
            <a:hlinkClick r:id="rId3" action="ppaction://hlinksldjump" highlightClick="1"/>
          </p:cNvPr>
          <p:cNvSpPr/>
          <p:nvPr/>
        </p:nvSpPr>
        <p:spPr>
          <a:xfrm>
            <a:off x="241700" y="1052736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Aorta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8" name="Action Button: Custom 7">
            <a:hlinkClick r:id="rId3" action="ppaction://hlinksldjump" highlightClick="1"/>
          </p:cNvPr>
          <p:cNvSpPr/>
          <p:nvPr/>
        </p:nvSpPr>
        <p:spPr>
          <a:xfrm>
            <a:off x="236404" y="3933056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Pacemaker</a:t>
            </a:r>
          </a:p>
        </p:txBody>
      </p:sp>
      <p:sp>
        <p:nvSpPr>
          <p:cNvPr id="10" name="Action Button: Custom 9">
            <a:hlinkClick r:id="rId3" action="ppaction://hlinksldjump" highlightClick="1"/>
          </p:cNvPr>
          <p:cNvSpPr/>
          <p:nvPr/>
        </p:nvSpPr>
        <p:spPr>
          <a:xfrm>
            <a:off x="236404" y="3356992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Left ventricle</a:t>
            </a:r>
          </a:p>
        </p:txBody>
      </p:sp>
      <p:sp>
        <p:nvSpPr>
          <p:cNvPr id="11" name="Action Button: Custom 10">
            <a:hlinkClick r:id="rId3" action="ppaction://hlinksldjump" highlightClick="1"/>
          </p:cNvPr>
          <p:cNvSpPr/>
          <p:nvPr/>
        </p:nvSpPr>
        <p:spPr>
          <a:xfrm>
            <a:off x="236404" y="2780928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Left </a:t>
            </a:r>
            <a:r>
              <a:rPr lang="en-IE" sz="2400" dirty="0" smtClean="0">
                <a:solidFill>
                  <a:schemeClr val="tx1"/>
                </a:solidFill>
              </a:rPr>
              <a:t>atrium/auricle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46" name="Action Button: Custom 45">
            <a:hlinkClick r:id="rId3" action="ppaction://hlinksldjump" highlightClick="1"/>
          </p:cNvPr>
          <p:cNvSpPr/>
          <p:nvPr/>
        </p:nvSpPr>
        <p:spPr>
          <a:xfrm>
            <a:off x="238009" y="1628800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Bicuspid</a:t>
            </a:r>
            <a:r>
              <a:rPr lang="en-IE" sz="2400" dirty="0"/>
              <a:t> </a:t>
            </a:r>
            <a:r>
              <a:rPr lang="en-IE" sz="2400" dirty="0">
                <a:solidFill>
                  <a:schemeClr val="tx1"/>
                </a:solidFill>
              </a:rPr>
              <a:t>valve</a:t>
            </a:r>
          </a:p>
        </p:txBody>
      </p:sp>
      <p:sp>
        <p:nvSpPr>
          <p:cNvPr id="48" name="Action Button: Custom 47">
            <a:hlinkClick r:id="" action="ppaction://hlinkshowjump?jump=nextslide" highlightClick="1"/>
          </p:cNvPr>
          <p:cNvSpPr/>
          <p:nvPr/>
        </p:nvSpPr>
        <p:spPr>
          <a:xfrm>
            <a:off x="241700" y="2204864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Chordae tendinae</a:t>
            </a:r>
          </a:p>
        </p:txBody>
      </p:sp>
      <p:sp>
        <p:nvSpPr>
          <p:cNvPr id="50" name="Action Button: Custom 49">
            <a:hlinkClick r:id="rId3" action="ppaction://hlinksldjump" highlightClick="1"/>
          </p:cNvPr>
          <p:cNvSpPr/>
          <p:nvPr/>
        </p:nvSpPr>
        <p:spPr>
          <a:xfrm>
            <a:off x="6228464" y="5661248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Tricuspid valve</a:t>
            </a:r>
          </a:p>
        </p:txBody>
      </p:sp>
      <p:sp>
        <p:nvSpPr>
          <p:cNvPr id="21" name="Action Button: Custom 20">
            <a:hlinkClick r:id="rId3" action="ppaction://hlinksldjump" highlightClick="1"/>
          </p:cNvPr>
          <p:cNvSpPr/>
          <p:nvPr/>
        </p:nvSpPr>
        <p:spPr>
          <a:xfrm>
            <a:off x="3240000" y="6237312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Septum</a:t>
            </a:r>
          </a:p>
        </p:txBody>
      </p: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6228464" y="6237312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Vena cava</a:t>
            </a:r>
          </a:p>
        </p:txBody>
      </p:sp>
      <p:sp>
        <p:nvSpPr>
          <p:cNvPr id="23" name="Action Button: Custom 22">
            <a:hlinkClick r:id="rId3" action="ppaction://hlinksldjump" highlightClick="1"/>
          </p:cNvPr>
          <p:cNvSpPr/>
          <p:nvPr/>
        </p:nvSpPr>
        <p:spPr>
          <a:xfrm>
            <a:off x="250437" y="6237312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Right ventricle</a:t>
            </a:r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241700" y="4509120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Pulmonary artery</a:t>
            </a:r>
          </a:p>
        </p:txBody>
      </p:sp>
      <p:sp>
        <p:nvSpPr>
          <p:cNvPr id="18" name="Action Button: Custom 17">
            <a:hlinkClick r:id="rId3" action="ppaction://hlinksldjump" highlightClick="1"/>
          </p:cNvPr>
          <p:cNvSpPr/>
          <p:nvPr/>
        </p:nvSpPr>
        <p:spPr>
          <a:xfrm>
            <a:off x="241700" y="5085184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Pulmonary vein</a:t>
            </a:r>
          </a:p>
        </p:txBody>
      </p:sp>
      <p:sp>
        <p:nvSpPr>
          <p:cNvPr id="19" name="Action Button: Custom 18">
            <a:hlinkClick r:id="rId3" action="ppaction://hlinksldjump" highlightClick="1"/>
          </p:cNvPr>
          <p:cNvSpPr/>
          <p:nvPr/>
        </p:nvSpPr>
        <p:spPr>
          <a:xfrm>
            <a:off x="251800" y="5658348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Right </a:t>
            </a:r>
            <a:r>
              <a:rPr lang="en-IE" sz="2400" dirty="0" smtClean="0">
                <a:solidFill>
                  <a:schemeClr val="tx1"/>
                </a:solidFill>
              </a:rPr>
              <a:t>atrium/auricle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20" name="Action Button: Custom 19">
            <a:hlinkClick r:id="rId3" action="ppaction://hlinksldjump" highlightClick="1"/>
          </p:cNvPr>
          <p:cNvSpPr/>
          <p:nvPr/>
        </p:nvSpPr>
        <p:spPr>
          <a:xfrm>
            <a:off x="3240000" y="5657549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Semi-lunar valves</a:t>
            </a:r>
          </a:p>
        </p:txBody>
      </p:sp>
    </p:spTree>
    <p:extLst>
      <p:ext uri="{BB962C8B-B14F-4D97-AF65-F5344CB8AC3E}">
        <p14:creationId xmlns:p14="http://schemas.microsoft.com/office/powerpoint/2010/main" val="415190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77643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124744"/>
            <a:ext cx="4600575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7" y="84584"/>
            <a:ext cx="8496944" cy="896144"/>
          </a:xfrm>
        </p:spPr>
        <p:txBody>
          <a:bodyPr>
            <a:noAutofit/>
          </a:bodyPr>
          <a:lstStyle/>
          <a:p>
            <a:r>
              <a:rPr lang="en-IE" sz="3600" dirty="0" smtClean="0"/>
              <a:t>Name the part labelled </a:t>
            </a:r>
            <a:r>
              <a:rPr lang="en-IE" sz="3600" b="1" dirty="0" smtClean="0">
                <a:solidFill>
                  <a:srgbClr val="FF0000"/>
                </a:solidFill>
              </a:rPr>
              <a:t>G</a:t>
            </a:r>
            <a:r>
              <a:rPr lang="en-IE" sz="3600" b="1" dirty="0" smtClean="0"/>
              <a:t> </a:t>
            </a:r>
            <a:r>
              <a:rPr lang="en-IE" sz="3600" dirty="0" smtClean="0"/>
              <a:t>in the diagram</a:t>
            </a:r>
            <a:endParaRPr lang="en-IE" sz="3600" dirty="0"/>
          </a:p>
        </p:txBody>
      </p:sp>
      <p:sp>
        <p:nvSpPr>
          <p:cNvPr id="3" name="Action Button: Custom 2">
            <a:hlinkClick r:id="rId3" action="ppaction://hlinksldjump" highlightClick="1"/>
          </p:cNvPr>
          <p:cNvSpPr/>
          <p:nvPr/>
        </p:nvSpPr>
        <p:spPr>
          <a:xfrm>
            <a:off x="241700" y="1052736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Aorta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8" name="Action Button: Custom 7">
            <a:hlinkClick r:id="rId3" action="ppaction://hlinksldjump" highlightClick="1"/>
          </p:cNvPr>
          <p:cNvSpPr/>
          <p:nvPr/>
        </p:nvSpPr>
        <p:spPr>
          <a:xfrm>
            <a:off x="236404" y="3933056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Pacemaker</a:t>
            </a:r>
          </a:p>
        </p:txBody>
      </p:sp>
      <p:sp>
        <p:nvSpPr>
          <p:cNvPr id="10" name="Action Button: Custom 9">
            <a:hlinkClick r:id="rId3" action="ppaction://hlinksldjump" highlightClick="1"/>
          </p:cNvPr>
          <p:cNvSpPr/>
          <p:nvPr/>
        </p:nvSpPr>
        <p:spPr>
          <a:xfrm>
            <a:off x="236404" y="3356992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Left ventricle</a:t>
            </a:r>
          </a:p>
        </p:txBody>
      </p:sp>
      <p:sp>
        <p:nvSpPr>
          <p:cNvPr id="11" name="Action Button: Custom 10">
            <a:hlinkClick r:id="rId3" action="ppaction://hlinksldjump" highlightClick="1"/>
          </p:cNvPr>
          <p:cNvSpPr/>
          <p:nvPr/>
        </p:nvSpPr>
        <p:spPr>
          <a:xfrm>
            <a:off x="236404" y="2780928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Left </a:t>
            </a:r>
            <a:r>
              <a:rPr lang="en-IE" sz="2400" dirty="0" smtClean="0">
                <a:solidFill>
                  <a:schemeClr val="tx1"/>
                </a:solidFill>
              </a:rPr>
              <a:t>atrium/auricle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46" name="Action Button: Custom 45">
            <a:hlinkClick r:id="rId3" action="ppaction://hlinksldjump" highlightClick="1"/>
          </p:cNvPr>
          <p:cNvSpPr/>
          <p:nvPr/>
        </p:nvSpPr>
        <p:spPr>
          <a:xfrm>
            <a:off x="238009" y="1628800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Bicuspid</a:t>
            </a:r>
            <a:r>
              <a:rPr lang="en-IE" sz="2400" dirty="0"/>
              <a:t> </a:t>
            </a:r>
            <a:r>
              <a:rPr lang="en-IE" sz="2400" dirty="0">
                <a:solidFill>
                  <a:schemeClr val="tx1"/>
                </a:solidFill>
              </a:rPr>
              <a:t>valve</a:t>
            </a:r>
          </a:p>
        </p:txBody>
      </p:sp>
      <p:sp>
        <p:nvSpPr>
          <p:cNvPr id="48" name="Action Button: Custom 47">
            <a:hlinkClick r:id="rId3" action="ppaction://hlinksldjump" highlightClick="1"/>
          </p:cNvPr>
          <p:cNvSpPr/>
          <p:nvPr/>
        </p:nvSpPr>
        <p:spPr>
          <a:xfrm>
            <a:off x="241700" y="2204864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Chordae tendinae</a:t>
            </a:r>
          </a:p>
        </p:txBody>
      </p:sp>
      <p:sp>
        <p:nvSpPr>
          <p:cNvPr id="50" name="Action Button: Custom 49">
            <a:hlinkClick r:id="rId3" action="ppaction://hlinksldjump" highlightClick="1"/>
          </p:cNvPr>
          <p:cNvSpPr/>
          <p:nvPr/>
        </p:nvSpPr>
        <p:spPr>
          <a:xfrm>
            <a:off x="6228464" y="5661248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Tricuspid valve</a:t>
            </a:r>
          </a:p>
        </p:txBody>
      </p:sp>
      <p:sp>
        <p:nvSpPr>
          <p:cNvPr id="21" name="Action Button: Custom 20">
            <a:hlinkClick r:id="rId3" action="ppaction://hlinksldjump" highlightClick="1"/>
          </p:cNvPr>
          <p:cNvSpPr/>
          <p:nvPr/>
        </p:nvSpPr>
        <p:spPr>
          <a:xfrm>
            <a:off x="3240000" y="6237312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Septum</a:t>
            </a:r>
          </a:p>
        </p:txBody>
      </p: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6228464" y="6237312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Vena cava</a:t>
            </a:r>
          </a:p>
        </p:txBody>
      </p:sp>
      <p:sp>
        <p:nvSpPr>
          <p:cNvPr id="23" name="Action Button: Custom 22">
            <a:hlinkClick r:id="" action="ppaction://hlinkshowjump?jump=nextslide" highlightClick="1"/>
          </p:cNvPr>
          <p:cNvSpPr/>
          <p:nvPr/>
        </p:nvSpPr>
        <p:spPr>
          <a:xfrm>
            <a:off x="250437" y="6237312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Right ventricle</a:t>
            </a:r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241700" y="4509120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Pulmonary artery</a:t>
            </a:r>
          </a:p>
        </p:txBody>
      </p:sp>
      <p:sp>
        <p:nvSpPr>
          <p:cNvPr id="18" name="Action Button: Custom 17">
            <a:hlinkClick r:id="rId3" action="ppaction://hlinksldjump" highlightClick="1"/>
          </p:cNvPr>
          <p:cNvSpPr/>
          <p:nvPr/>
        </p:nvSpPr>
        <p:spPr>
          <a:xfrm>
            <a:off x="241700" y="5085184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Pulmonary vein</a:t>
            </a:r>
          </a:p>
        </p:txBody>
      </p:sp>
      <p:sp>
        <p:nvSpPr>
          <p:cNvPr id="19" name="Action Button: Custom 18">
            <a:hlinkClick r:id="rId3" action="ppaction://hlinksldjump" highlightClick="1"/>
          </p:cNvPr>
          <p:cNvSpPr/>
          <p:nvPr/>
        </p:nvSpPr>
        <p:spPr>
          <a:xfrm>
            <a:off x="251800" y="5658348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Right </a:t>
            </a:r>
            <a:r>
              <a:rPr lang="en-IE" sz="2400" dirty="0" smtClean="0">
                <a:solidFill>
                  <a:schemeClr val="tx1"/>
                </a:solidFill>
              </a:rPr>
              <a:t>atrium/auricle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20" name="Action Button: Custom 19">
            <a:hlinkClick r:id="rId3" action="ppaction://hlinksldjump" highlightClick="1"/>
          </p:cNvPr>
          <p:cNvSpPr/>
          <p:nvPr/>
        </p:nvSpPr>
        <p:spPr>
          <a:xfrm>
            <a:off x="3240000" y="5657549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Semi-lunar valves</a:t>
            </a:r>
          </a:p>
        </p:txBody>
      </p:sp>
    </p:spTree>
    <p:extLst>
      <p:ext uri="{BB962C8B-B14F-4D97-AF65-F5344CB8AC3E}">
        <p14:creationId xmlns:p14="http://schemas.microsoft.com/office/powerpoint/2010/main" val="415190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77643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124744"/>
            <a:ext cx="4600575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7" y="84584"/>
            <a:ext cx="8496944" cy="896144"/>
          </a:xfrm>
        </p:spPr>
        <p:txBody>
          <a:bodyPr>
            <a:noAutofit/>
          </a:bodyPr>
          <a:lstStyle/>
          <a:p>
            <a:r>
              <a:rPr lang="en-IE" sz="3600" dirty="0" smtClean="0"/>
              <a:t>Name the part labelled </a:t>
            </a:r>
            <a:r>
              <a:rPr lang="en-IE" sz="3600" b="1" dirty="0" smtClean="0">
                <a:solidFill>
                  <a:srgbClr val="FF0000"/>
                </a:solidFill>
              </a:rPr>
              <a:t>H</a:t>
            </a:r>
            <a:r>
              <a:rPr lang="en-IE" sz="3600" b="1" dirty="0" smtClean="0"/>
              <a:t> </a:t>
            </a:r>
            <a:r>
              <a:rPr lang="en-IE" sz="3600" dirty="0" smtClean="0"/>
              <a:t>in the diagram</a:t>
            </a:r>
            <a:endParaRPr lang="en-IE" sz="3600" dirty="0"/>
          </a:p>
        </p:txBody>
      </p:sp>
      <p:sp>
        <p:nvSpPr>
          <p:cNvPr id="3" name="Action Button: Custom 2">
            <a:hlinkClick r:id="rId3" action="ppaction://hlinksldjump" highlightClick="1"/>
          </p:cNvPr>
          <p:cNvSpPr/>
          <p:nvPr/>
        </p:nvSpPr>
        <p:spPr>
          <a:xfrm>
            <a:off x="241700" y="1052736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Aorta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8" name="Action Button: Custom 7">
            <a:hlinkClick r:id="rId3" action="ppaction://hlinksldjump" highlightClick="1"/>
          </p:cNvPr>
          <p:cNvSpPr/>
          <p:nvPr/>
        </p:nvSpPr>
        <p:spPr>
          <a:xfrm>
            <a:off x="236404" y="3933056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Pacemaker</a:t>
            </a:r>
          </a:p>
        </p:txBody>
      </p:sp>
      <p:sp>
        <p:nvSpPr>
          <p:cNvPr id="10" name="Action Button: Custom 9">
            <a:hlinkClick r:id="rId3" action="ppaction://hlinksldjump" highlightClick="1"/>
          </p:cNvPr>
          <p:cNvSpPr/>
          <p:nvPr/>
        </p:nvSpPr>
        <p:spPr>
          <a:xfrm>
            <a:off x="236404" y="3356992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Left ventricle</a:t>
            </a:r>
          </a:p>
        </p:txBody>
      </p:sp>
      <p:sp>
        <p:nvSpPr>
          <p:cNvPr id="11" name="Action Button: Custom 10">
            <a:hlinkClick r:id="rId3" action="ppaction://hlinksldjump" highlightClick="1"/>
          </p:cNvPr>
          <p:cNvSpPr/>
          <p:nvPr/>
        </p:nvSpPr>
        <p:spPr>
          <a:xfrm>
            <a:off x="236404" y="2780928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Left </a:t>
            </a:r>
            <a:r>
              <a:rPr lang="en-IE" sz="2400" dirty="0" smtClean="0">
                <a:solidFill>
                  <a:schemeClr val="tx1"/>
                </a:solidFill>
              </a:rPr>
              <a:t>atrium/auricle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46" name="Action Button: Custom 45">
            <a:hlinkClick r:id="rId3" action="ppaction://hlinksldjump" highlightClick="1"/>
          </p:cNvPr>
          <p:cNvSpPr/>
          <p:nvPr/>
        </p:nvSpPr>
        <p:spPr>
          <a:xfrm>
            <a:off x="238009" y="1628800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Bicuspid</a:t>
            </a:r>
            <a:r>
              <a:rPr lang="en-IE" sz="2400" dirty="0"/>
              <a:t> </a:t>
            </a:r>
            <a:r>
              <a:rPr lang="en-IE" sz="2400" dirty="0">
                <a:solidFill>
                  <a:schemeClr val="tx1"/>
                </a:solidFill>
              </a:rPr>
              <a:t>valve</a:t>
            </a:r>
          </a:p>
        </p:txBody>
      </p:sp>
      <p:sp>
        <p:nvSpPr>
          <p:cNvPr id="48" name="Action Button: Custom 47">
            <a:hlinkClick r:id="rId3" action="ppaction://hlinksldjump" highlightClick="1"/>
          </p:cNvPr>
          <p:cNvSpPr/>
          <p:nvPr/>
        </p:nvSpPr>
        <p:spPr>
          <a:xfrm>
            <a:off x="241700" y="2204864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Chordae tendinae</a:t>
            </a:r>
          </a:p>
        </p:txBody>
      </p:sp>
      <p:sp>
        <p:nvSpPr>
          <p:cNvPr id="50" name="Action Button: Custom 49">
            <a:hlinkClick r:id="rId3" action="ppaction://hlinksldjump" highlightClick="1"/>
          </p:cNvPr>
          <p:cNvSpPr/>
          <p:nvPr/>
        </p:nvSpPr>
        <p:spPr>
          <a:xfrm>
            <a:off x="6228464" y="5661248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Tricuspid valve</a:t>
            </a:r>
          </a:p>
        </p:txBody>
      </p:sp>
      <p:sp>
        <p:nvSpPr>
          <p:cNvPr id="21" name="Action Button: Custom 20">
            <a:hlinkClick r:id="" action="ppaction://hlinkshowjump?jump=nextslide" highlightClick="1"/>
          </p:cNvPr>
          <p:cNvSpPr/>
          <p:nvPr/>
        </p:nvSpPr>
        <p:spPr>
          <a:xfrm>
            <a:off x="3240000" y="6237312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Septum</a:t>
            </a:r>
          </a:p>
        </p:txBody>
      </p: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6228464" y="6237312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Vena cava</a:t>
            </a:r>
          </a:p>
        </p:txBody>
      </p:sp>
      <p:sp>
        <p:nvSpPr>
          <p:cNvPr id="23" name="Action Button: Custom 22">
            <a:hlinkClick r:id="rId3" action="ppaction://hlinksldjump" highlightClick="1"/>
          </p:cNvPr>
          <p:cNvSpPr/>
          <p:nvPr/>
        </p:nvSpPr>
        <p:spPr>
          <a:xfrm>
            <a:off x="250437" y="6237312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Right ventricle</a:t>
            </a:r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241700" y="4509120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Pulmonary artery</a:t>
            </a:r>
          </a:p>
        </p:txBody>
      </p:sp>
      <p:sp>
        <p:nvSpPr>
          <p:cNvPr id="18" name="Action Button: Custom 17">
            <a:hlinkClick r:id="rId3" action="ppaction://hlinksldjump" highlightClick="1"/>
          </p:cNvPr>
          <p:cNvSpPr/>
          <p:nvPr/>
        </p:nvSpPr>
        <p:spPr>
          <a:xfrm>
            <a:off x="241700" y="5085184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Pulmonary vein</a:t>
            </a:r>
          </a:p>
        </p:txBody>
      </p:sp>
      <p:sp>
        <p:nvSpPr>
          <p:cNvPr id="19" name="Action Button: Custom 18">
            <a:hlinkClick r:id="rId3" action="ppaction://hlinksldjump" highlightClick="1"/>
          </p:cNvPr>
          <p:cNvSpPr/>
          <p:nvPr/>
        </p:nvSpPr>
        <p:spPr>
          <a:xfrm>
            <a:off x="251800" y="5658348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Right </a:t>
            </a:r>
            <a:r>
              <a:rPr lang="en-IE" sz="2400" dirty="0" smtClean="0">
                <a:solidFill>
                  <a:schemeClr val="tx1"/>
                </a:solidFill>
              </a:rPr>
              <a:t>atrium/auricle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20" name="Action Button: Custom 19">
            <a:hlinkClick r:id="rId3" action="ppaction://hlinksldjump" highlightClick="1"/>
          </p:cNvPr>
          <p:cNvSpPr/>
          <p:nvPr/>
        </p:nvSpPr>
        <p:spPr>
          <a:xfrm>
            <a:off x="3240000" y="5657549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Semi-lunar valves</a:t>
            </a:r>
          </a:p>
        </p:txBody>
      </p:sp>
    </p:spTree>
    <p:extLst>
      <p:ext uri="{BB962C8B-B14F-4D97-AF65-F5344CB8AC3E}">
        <p14:creationId xmlns:p14="http://schemas.microsoft.com/office/powerpoint/2010/main" val="415190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1007414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124744"/>
            <a:ext cx="4600575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7" y="84584"/>
            <a:ext cx="8496944" cy="896144"/>
          </a:xfrm>
        </p:spPr>
        <p:txBody>
          <a:bodyPr>
            <a:noAutofit/>
          </a:bodyPr>
          <a:lstStyle/>
          <a:p>
            <a:r>
              <a:rPr lang="en-IE" sz="3600" dirty="0" smtClean="0"/>
              <a:t>Name the part labelled </a:t>
            </a:r>
            <a:r>
              <a:rPr lang="en-IE" sz="3600" b="1" dirty="0" smtClean="0">
                <a:solidFill>
                  <a:srgbClr val="FF0000"/>
                </a:solidFill>
              </a:rPr>
              <a:t>I</a:t>
            </a:r>
            <a:r>
              <a:rPr lang="en-IE" sz="3600" b="1" dirty="0" smtClean="0"/>
              <a:t> </a:t>
            </a:r>
            <a:r>
              <a:rPr lang="en-IE" sz="3600" dirty="0" smtClean="0"/>
              <a:t>in the diagram</a:t>
            </a:r>
            <a:endParaRPr lang="en-IE" sz="3600" dirty="0"/>
          </a:p>
        </p:txBody>
      </p:sp>
      <p:sp>
        <p:nvSpPr>
          <p:cNvPr id="3" name="Action Button: Custom 2">
            <a:hlinkClick r:id="" action="ppaction://hlinkshowjump?jump=nextslide" highlightClick="1"/>
          </p:cNvPr>
          <p:cNvSpPr/>
          <p:nvPr/>
        </p:nvSpPr>
        <p:spPr>
          <a:xfrm>
            <a:off x="241700" y="1052736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Aorta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8" name="Action Button: Custom 7">
            <a:hlinkClick r:id="rId3" action="ppaction://hlinksldjump" highlightClick="1"/>
          </p:cNvPr>
          <p:cNvSpPr/>
          <p:nvPr/>
        </p:nvSpPr>
        <p:spPr>
          <a:xfrm>
            <a:off x="236404" y="3933056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Pacemaker</a:t>
            </a:r>
          </a:p>
        </p:txBody>
      </p:sp>
      <p:sp>
        <p:nvSpPr>
          <p:cNvPr id="10" name="Action Button: Custom 9">
            <a:hlinkClick r:id="rId3" action="ppaction://hlinksldjump" highlightClick="1"/>
          </p:cNvPr>
          <p:cNvSpPr/>
          <p:nvPr/>
        </p:nvSpPr>
        <p:spPr>
          <a:xfrm>
            <a:off x="236404" y="3356992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Left ventricle</a:t>
            </a:r>
          </a:p>
        </p:txBody>
      </p:sp>
      <p:sp>
        <p:nvSpPr>
          <p:cNvPr id="11" name="Action Button: Custom 10">
            <a:hlinkClick r:id="rId3" action="ppaction://hlinksldjump" highlightClick="1"/>
          </p:cNvPr>
          <p:cNvSpPr/>
          <p:nvPr/>
        </p:nvSpPr>
        <p:spPr>
          <a:xfrm>
            <a:off x="236404" y="2780928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Left </a:t>
            </a:r>
            <a:r>
              <a:rPr lang="en-IE" sz="2400" dirty="0" smtClean="0">
                <a:solidFill>
                  <a:schemeClr val="tx1"/>
                </a:solidFill>
              </a:rPr>
              <a:t>atrium/auricle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46" name="Action Button: Custom 45">
            <a:hlinkClick r:id="rId3" action="ppaction://hlinksldjump" highlightClick="1"/>
          </p:cNvPr>
          <p:cNvSpPr/>
          <p:nvPr/>
        </p:nvSpPr>
        <p:spPr>
          <a:xfrm>
            <a:off x="238009" y="1628800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Bicuspid</a:t>
            </a:r>
            <a:r>
              <a:rPr lang="en-IE" sz="2400" dirty="0"/>
              <a:t> </a:t>
            </a:r>
            <a:r>
              <a:rPr lang="en-IE" sz="2400" dirty="0">
                <a:solidFill>
                  <a:schemeClr val="tx1"/>
                </a:solidFill>
              </a:rPr>
              <a:t>valve</a:t>
            </a:r>
          </a:p>
        </p:txBody>
      </p:sp>
      <p:sp>
        <p:nvSpPr>
          <p:cNvPr id="48" name="Action Button: Custom 47">
            <a:hlinkClick r:id="rId3" action="ppaction://hlinksldjump" highlightClick="1"/>
          </p:cNvPr>
          <p:cNvSpPr/>
          <p:nvPr/>
        </p:nvSpPr>
        <p:spPr>
          <a:xfrm>
            <a:off x="241700" y="2204864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Chordae tendinae</a:t>
            </a:r>
          </a:p>
        </p:txBody>
      </p:sp>
      <p:sp>
        <p:nvSpPr>
          <p:cNvPr id="50" name="Action Button: Custom 49">
            <a:hlinkClick r:id="rId3" action="ppaction://hlinksldjump" highlightClick="1"/>
          </p:cNvPr>
          <p:cNvSpPr/>
          <p:nvPr/>
        </p:nvSpPr>
        <p:spPr>
          <a:xfrm>
            <a:off x="6228464" y="5661248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Tricuspid valve</a:t>
            </a:r>
          </a:p>
        </p:txBody>
      </p:sp>
      <p:sp>
        <p:nvSpPr>
          <p:cNvPr id="21" name="Action Button: Custom 20">
            <a:hlinkClick r:id="rId3" action="ppaction://hlinksldjump" highlightClick="1"/>
          </p:cNvPr>
          <p:cNvSpPr/>
          <p:nvPr/>
        </p:nvSpPr>
        <p:spPr>
          <a:xfrm>
            <a:off x="3240000" y="6237312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Septum</a:t>
            </a:r>
          </a:p>
        </p:txBody>
      </p: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6228464" y="6237312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Vena cava</a:t>
            </a:r>
          </a:p>
        </p:txBody>
      </p:sp>
      <p:sp>
        <p:nvSpPr>
          <p:cNvPr id="23" name="Action Button: Custom 22">
            <a:hlinkClick r:id="rId3" action="ppaction://hlinksldjump" highlightClick="1"/>
          </p:cNvPr>
          <p:cNvSpPr/>
          <p:nvPr/>
        </p:nvSpPr>
        <p:spPr>
          <a:xfrm>
            <a:off x="250437" y="6237312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Right ventricle</a:t>
            </a:r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241700" y="4509120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Pulmonary artery</a:t>
            </a:r>
          </a:p>
        </p:txBody>
      </p:sp>
      <p:sp>
        <p:nvSpPr>
          <p:cNvPr id="18" name="Action Button: Custom 17">
            <a:hlinkClick r:id="rId3" action="ppaction://hlinksldjump" highlightClick="1"/>
          </p:cNvPr>
          <p:cNvSpPr/>
          <p:nvPr/>
        </p:nvSpPr>
        <p:spPr>
          <a:xfrm>
            <a:off x="241700" y="5085184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Pulmonary vein</a:t>
            </a:r>
          </a:p>
        </p:txBody>
      </p:sp>
      <p:sp>
        <p:nvSpPr>
          <p:cNvPr id="19" name="Action Button: Custom 18">
            <a:hlinkClick r:id="rId3" action="ppaction://hlinksldjump" highlightClick="1"/>
          </p:cNvPr>
          <p:cNvSpPr/>
          <p:nvPr/>
        </p:nvSpPr>
        <p:spPr>
          <a:xfrm>
            <a:off x="251800" y="5658348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Right </a:t>
            </a:r>
            <a:r>
              <a:rPr lang="en-IE" sz="2400" dirty="0" smtClean="0">
                <a:solidFill>
                  <a:schemeClr val="tx1"/>
                </a:solidFill>
              </a:rPr>
              <a:t>atrium/auricle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20" name="Action Button: Custom 19">
            <a:hlinkClick r:id="rId3" action="ppaction://hlinksldjump" highlightClick="1"/>
          </p:cNvPr>
          <p:cNvSpPr/>
          <p:nvPr/>
        </p:nvSpPr>
        <p:spPr>
          <a:xfrm>
            <a:off x="3240000" y="5657549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Semi-lunar valves</a:t>
            </a:r>
          </a:p>
        </p:txBody>
      </p:sp>
    </p:spTree>
    <p:extLst>
      <p:ext uri="{BB962C8B-B14F-4D97-AF65-F5344CB8AC3E}">
        <p14:creationId xmlns:p14="http://schemas.microsoft.com/office/powerpoint/2010/main" val="415190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99FF"/>
          </a:solidFill>
        </p:spPr>
        <p:txBody>
          <a:bodyPr>
            <a:normAutofit/>
          </a:bodyPr>
          <a:lstStyle/>
          <a:p>
            <a:r>
              <a:rPr lang="en-IE" sz="4400" b="1" dirty="0" smtClean="0"/>
              <a:t>Make your selection</a:t>
            </a:r>
            <a:endParaRPr lang="en-IE" sz="4400" b="1" dirty="0"/>
          </a:p>
        </p:txBody>
      </p:sp>
      <p:sp>
        <p:nvSpPr>
          <p:cNvPr id="3" name="Action Button: Custom 2">
            <a:hlinkClick r:id="" action="ppaction://hlinkshowjump?jump=nextslide" highlightClick="1"/>
          </p:cNvPr>
          <p:cNvSpPr/>
          <p:nvPr/>
        </p:nvSpPr>
        <p:spPr>
          <a:xfrm>
            <a:off x="1331640" y="2636912"/>
            <a:ext cx="2304256" cy="2448272"/>
          </a:xfrm>
          <a:prstGeom prst="actionButtonBlank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 smtClean="0">
                <a:solidFill>
                  <a:prstClr val="black"/>
                </a:solidFill>
              </a:rPr>
              <a:t>CLICK HERE </a:t>
            </a:r>
          </a:p>
          <a:p>
            <a:pPr algn="ctr"/>
            <a:r>
              <a:rPr lang="en-IE" sz="3200" dirty="0" smtClean="0">
                <a:solidFill>
                  <a:prstClr val="black"/>
                </a:solidFill>
              </a:rPr>
              <a:t>to identify </a:t>
            </a:r>
          </a:p>
          <a:p>
            <a:pPr algn="ctr"/>
            <a:r>
              <a:rPr lang="en-IE" sz="3200" b="1" dirty="0" smtClean="0">
                <a:solidFill>
                  <a:srgbClr val="FF0000"/>
                </a:solidFill>
              </a:rPr>
              <a:t>PARTS</a:t>
            </a:r>
            <a:endParaRPr lang="en-IE" sz="3200" b="1" dirty="0">
              <a:solidFill>
                <a:srgbClr val="FF0000"/>
              </a:solidFill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5292080" y="2636912"/>
            <a:ext cx="2232248" cy="2448272"/>
          </a:xfrm>
          <a:prstGeom prst="actionButtonBlank">
            <a:avLst/>
          </a:prstGeom>
          <a:solidFill>
            <a:srgbClr val="66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>
                <a:solidFill>
                  <a:prstClr val="black"/>
                </a:solidFill>
              </a:rPr>
              <a:t>CLICK </a:t>
            </a:r>
            <a:r>
              <a:rPr lang="en-IE" sz="3200" b="1" dirty="0" smtClean="0">
                <a:solidFill>
                  <a:prstClr val="black"/>
                </a:solidFill>
              </a:rPr>
              <a:t>HERE</a:t>
            </a:r>
          </a:p>
          <a:p>
            <a:pPr algn="ctr"/>
            <a:r>
              <a:rPr lang="en-IE" sz="3200" dirty="0" smtClean="0">
                <a:solidFill>
                  <a:prstClr val="black"/>
                </a:solidFill>
              </a:rPr>
              <a:t>to </a:t>
            </a:r>
            <a:r>
              <a:rPr lang="en-IE" sz="3200" dirty="0">
                <a:solidFill>
                  <a:prstClr val="black"/>
                </a:solidFill>
              </a:rPr>
              <a:t>identify </a:t>
            </a:r>
            <a:endParaRPr lang="en-IE" sz="3200" dirty="0" smtClean="0">
              <a:solidFill>
                <a:prstClr val="black"/>
              </a:solidFill>
            </a:endParaRPr>
          </a:p>
          <a:p>
            <a:pPr algn="ctr"/>
            <a:r>
              <a:rPr lang="en-IE" sz="3200" b="1" dirty="0" smtClean="0">
                <a:solidFill>
                  <a:srgbClr val="FF0000"/>
                </a:solidFill>
              </a:rPr>
              <a:t>FUNCTIONS</a:t>
            </a:r>
            <a:endParaRPr lang="en-IE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887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1007414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124744"/>
            <a:ext cx="4600575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7" y="84584"/>
            <a:ext cx="8496944" cy="896144"/>
          </a:xfrm>
        </p:spPr>
        <p:txBody>
          <a:bodyPr>
            <a:noAutofit/>
          </a:bodyPr>
          <a:lstStyle/>
          <a:p>
            <a:r>
              <a:rPr lang="en-IE" sz="3600" dirty="0" smtClean="0"/>
              <a:t>Name the part labelled </a:t>
            </a:r>
            <a:r>
              <a:rPr lang="en-IE" sz="3600" b="1" dirty="0" smtClean="0">
                <a:solidFill>
                  <a:srgbClr val="FF0000"/>
                </a:solidFill>
              </a:rPr>
              <a:t>J</a:t>
            </a:r>
            <a:r>
              <a:rPr lang="en-IE" sz="3600" b="1" dirty="0" smtClean="0"/>
              <a:t> </a:t>
            </a:r>
            <a:r>
              <a:rPr lang="en-IE" sz="3600" dirty="0" smtClean="0"/>
              <a:t>in the diagram</a:t>
            </a:r>
            <a:endParaRPr lang="en-IE" sz="3600" dirty="0"/>
          </a:p>
        </p:txBody>
      </p:sp>
      <p:sp>
        <p:nvSpPr>
          <p:cNvPr id="3" name="Action Button: Custom 2">
            <a:hlinkClick r:id="rId3" action="ppaction://hlinksldjump" highlightClick="1"/>
          </p:cNvPr>
          <p:cNvSpPr/>
          <p:nvPr/>
        </p:nvSpPr>
        <p:spPr>
          <a:xfrm>
            <a:off x="241700" y="1052736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Aorta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8" name="Action Button: Custom 7">
            <a:hlinkClick r:id="rId3" action="ppaction://hlinksldjump" highlightClick="1"/>
          </p:cNvPr>
          <p:cNvSpPr/>
          <p:nvPr/>
        </p:nvSpPr>
        <p:spPr>
          <a:xfrm>
            <a:off x="236404" y="3933056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Pacemaker</a:t>
            </a:r>
          </a:p>
        </p:txBody>
      </p:sp>
      <p:sp>
        <p:nvSpPr>
          <p:cNvPr id="10" name="Action Button: Custom 9">
            <a:hlinkClick r:id="rId3" action="ppaction://hlinksldjump" highlightClick="1"/>
          </p:cNvPr>
          <p:cNvSpPr/>
          <p:nvPr/>
        </p:nvSpPr>
        <p:spPr>
          <a:xfrm>
            <a:off x="236404" y="3356992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Left ventricle</a:t>
            </a:r>
          </a:p>
        </p:txBody>
      </p:sp>
      <p:sp>
        <p:nvSpPr>
          <p:cNvPr id="11" name="Action Button: Custom 10">
            <a:hlinkClick r:id="rId3" action="ppaction://hlinksldjump" highlightClick="1"/>
          </p:cNvPr>
          <p:cNvSpPr/>
          <p:nvPr/>
        </p:nvSpPr>
        <p:spPr>
          <a:xfrm>
            <a:off x="236404" y="2780928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Left </a:t>
            </a:r>
            <a:r>
              <a:rPr lang="en-IE" sz="2400" dirty="0" smtClean="0">
                <a:solidFill>
                  <a:schemeClr val="tx1"/>
                </a:solidFill>
              </a:rPr>
              <a:t>atrium/auricle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46" name="Action Button: Custom 45">
            <a:hlinkClick r:id="rId3" action="ppaction://hlinksldjump" highlightClick="1"/>
          </p:cNvPr>
          <p:cNvSpPr/>
          <p:nvPr/>
        </p:nvSpPr>
        <p:spPr>
          <a:xfrm>
            <a:off x="238009" y="1628800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Bicuspid</a:t>
            </a:r>
            <a:r>
              <a:rPr lang="en-IE" sz="2400" dirty="0"/>
              <a:t> </a:t>
            </a:r>
            <a:r>
              <a:rPr lang="en-IE" sz="2400" dirty="0">
                <a:solidFill>
                  <a:schemeClr val="tx1"/>
                </a:solidFill>
              </a:rPr>
              <a:t>valve</a:t>
            </a:r>
          </a:p>
        </p:txBody>
      </p:sp>
      <p:sp>
        <p:nvSpPr>
          <p:cNvPr id="48" name="Action Button: Custom 47">
            <a:hlinkClick r:id="rId3" action="ppaction://hlinksldjump" highlightClick="1"/>
          </p:cNvPr>
          <p:cNvSpPr/>
          <p:nvPr/>
        </p:nvSpPr>
        <p:spPr>
          <a:xfrm>
            <a:off x="241700" y="2204864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Chordae tendinae</a:t>
            </a:r>
          </a:p>
        </p:txBody>
      </p:sp>
      <p:sp>
        <p:nvSpPr>
          <p:cNvPr id="50" name="Action Button: Custom 49">
            <a:hlinkClick r:id="rId3" action="ppaction://hlinksldjump" highlightClick="1"/>
          </p:cNvPr>
          <p:cNvSpPr/>
          <p:nvPr/>
        </p:nvSpPr>
        <p:spPr>
          <a:xfrm>
            <a:off x="6228464" y="5661248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Tricuspid valve</a:t>
            </a:r>
          </a:p>
        </p:txBody>
      </p:sp>
      <p:sp>
        <p:nvSpPr>
          <p:cNvPr id="21" name="Action Button: Custom 20">
            <a:hlinkClick r:id="rId3" action="ppaction://hlinksldjump" highlightClick="1"/>
          </p:cNvPr>
          <p:cNvSpPr/>
          <p:nvPr/>
        </p:nvSpPr>
        <p:spPr>
          <a:xfrm>
            <a:off x="3240000" y="6237312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Septum</a:t>
            </a:r>
          </a:p>
        </p:txBody>
      </p: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6228464" y="6237312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Vena cava</a:t>
            </a:r>
          </a:p>
        </p:txBody>
      </p:sp>
      <p:sp>
        <p:nvSpPr>
          <p:cNvPr id="23" name="Action Button: Custom 22">
            <a:hlinkClick r:id="rId3" action="ppaction://hlinksldjump" highlightClick="1"/>
          </p:cNvPr>
          <p:cNvSpPr/>
          <p:nvPr/>
        </p:nvSpPr>
        <p:spPr>
          <a:xfrm>
            <a:off x="250437" y="6237312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Right ventricle</a:t>
            </a:r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241700" y="4509120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Pulmonary artery</a:t>
            </a:r>
          </a:p>
        </p:txBody>
      </p:sp>
      <p:sp>
        <p:nvSpPr>
          <p:cNvPr id="18" name="Action Button: Custom 17">
            <a:hlinkClick r:id="" action="ppaction://hlinkshowjump?jump=nextslide" highlightClick="1"/>
          </p:cNvPr>
          <p:cNvSpPr/>
          <p:nvPr/>
        </p:nvSpPr>
        <p:spPr>
          <a:xfrm>
            <a:off x="241700" y="5085184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Pulmonary vein</a:t>
            </a:r>
          </a:p>
        </p:txBody>
      </p:sp>
      <p:sp>
        <p:nvSpPr>
          <p:cNvPr id="19" name="Action Button: Custom 18">
            <a:hlinkClick r:id="rId3" action="ppaction://hlinksldjump" highlightClick="1"/>
          </p:cNvPr>
          <p:cNvSpPr/>
          <p:nvPr/>
        </p:nvSpPr>
        <p:spPr>
          <a:xfrm>
            <a:off x="251800" y="5658348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Right </a:t>
            </a:r>
            <a:r>
              <a:rPr lang="en-IE" sz="2400" dirty="0" smtClean="0">
                <a:solidFill>
                  <a:schemeClr val="tx1"/>
                </a:solidFill>
              </a:rPr>
              <a:t>atrium/auricle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20" name="Action Button: Custom 19">
            <a:hlinkClick r:id="rId3" action="ppaction://hlinksldjump" highlightClick="1"/>
          </p:cNvPr>
          <p:cNvSpPr/>
          <p:nvPr/>
        </p:nvSpPr>
        <p:spPr>
          <a:xfrm>
            <a:off x="3240000" y="5657549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Semi-lunar valves</a:t>
            </a:r>
          </a:p>
        </p:txBody>
      </p:sp>
    </p:spTree>
    <p:extLst>
      <p:ext uri="{BB962C8B-B14F-4D97-AF65-F5344CB8AC3E}">
        <p14:creationId xmlns:p14="http://schemas.microsoft.com/office/powerpoint/2010/main" val="415190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1007414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124744"/>
            <a:ext cx="4600575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7" y="84584"/>
            <a:ext cx="8496944" cy="896144"/>
          </a:xfrm>
        </p:spPr>
        <p:txBody>
          <a:bodyPr>
            <a:noAutofit/>
          </a:bodyPr>
          <a:lstStyle/>
          <a:p>
            <a:r>
              <a:rPr lang="en-IE" sz="3600" dirty="0" smtClean="0"/>
              <a:t>Name the part labelled </a:t>
            </a:r>
            <a:r>
              <a:rPr lang="en-IE" sz="3600" b="1" dirty="0" smtClean="0">
                <a:solidFill>
                  <a:srgbClr val="FF0000"/>
                </a:solidFill>
              </a:rPr>
              <a:t>K</a:t>
            </a:r>
            <a:r>
              <a:rPr lang="en-IE" sz="3600" b="1" dirty="0" smtClean="0"/>
              <a:t> </a:t>
            </a:r>
            <a:r>
              <a:rPr lang="en-IE" sz="3600" dirty="0" smtClean="0"/>
              <a:t>in the diagram</a:t>
            </a:r>
            <a:endParaRPr lang="en-IE" sz="3600" dirty="0"/>
          </a:p>
        </p:txBody>
      </p:sp>
      <p:sp>
        <p:nvSpPr>
          <p:cNvPr id="3" name="Action Button: Custom 2">
            <a:hlinkClick r:id="rId3" action="ppaction://hlinksldjump" highlightClick="1"/>
          </p:cNvPr>
          <p:cNvSpPr/>
          <p:nvPr/>
        </p:nvSpPr>
        <p:spPr>
          <a:xfrm>
            <a:off x="241700" y="1052736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Aorta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8" name="Action Button: Custom 7">
            <a:hlinkClick r:id="rId3" action="ppaction://hlinksldjump" highlightClick="1"/>
          </p:cNvPr>
          <p:cNvSpPr/>
          <p:nvPr/>
        </p:nvSpPr>
        <p:spPr>
          <a:xfrm>
            <a:off x="236404" y="3933056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Pacemaker</a:t>
            </a:r>
          </a:p>
        </p:txBody>
      </p:sp>
      <p:sp>
        <p:nvSpPr>
          <p:cNvPr id="10" name="Action Button: Custom 9">
            <a:hlinkClick r:id="rId3" action="ppaction://hlinksldjump" highlightClick="1"/>
          </p:cNvPr>
          <p:cNvSpPr/>
          <p:nvPr/>
        </p:nvSpPr>
        <p:spPr>
          <a:xfrm>
            <a:off x="236404" y="3356992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Left ventricle</a:t>
            </a:r>
          </a:p>
        </p:txBody>
      </p:sp>
      <p:sp>
        <p:nvSpPr>
          <p:cNvPr id="11" name="Action Button: Custom 10">
            <a:hlinkClick r:id="" action="ppaction://hlinkshowjump?jump=nextslide" highlightClick="1"/>
          </p:cNvPr>
          <p:cNvSpPr/>
          <p:nvPr/>
        </p:nvSpPr>
        <p:spPr>
          <a:xfrm>
            <a:off x="236404" y="2780928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Left </a:t>
            </a:r>
            <a:r>
              <a:rPr lang="en-IE" sz="2400" dirty="0" smtClean="0">
                <a:solidFill>
                  <a:schemeClr val="tx1"/>
                </a:solidFill>
              </a:rPr>
              <a:t>atrium/auricle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46" name="Action Button: Custom 45">
            <a:hlinkClick r:id="rId3" action="ppaction://hlinksldjump" highlightClick="1"/>
          </p:cNvPr>
          <p:cNvSpPr/>
          <p:nvPr/>
        </p:nvSpPr>
        <p:spPr>
          <a:xfrm>
            <a:off x="238009" y="1628800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Bicuspid</a:t>
            </a:r>
            <a:r>
              <a:rPr lang="en-IE" sz="2400" dirty="0"/>
              <a:t> </a:t>
            </a:r>
            <a:r>
              <a:rPr lang="en-IE" sz="2400" dirty="0">
                <a:solidFill>
                  <a:schemeClr val="tx1"/>
                </a:solidFill>
              </a:rPr>
              <a:t>valve</a:t>
            </a:r>
          </a:p>
        </p:txBody>
      </p:sp>
      <p:sp>
        <p:nvSpPr>
          <p:cNvPr id="48" name="Action Button: Custom 47">
            <a:hlinkClick r:id="rId3" action="ppaction://hlinksldjump" highlightClick="1"/>
          </p:cNvPr>
          <p:cNvSpPr/>
          <p:nvPr/>
        </p:nvSpPr>
        <p:spPr>
          <a:xfrm>
            <a:off x="241700" y="2204864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Chordae tendinae</a:t>
            </a:r>
          </a:p>
        </p:txBody>
      </p:sp>
      <p:sp>
        <p:nvSpPr>
          <p:cNvPr id="50" name="Action Button: Custom 49">
            <a:hlinkClick r:id="rId3" action="ppaction://hlinksldjump" highlightClick="1"/>
          </p:cNvPr>
          <p:cNvSpPr/>
          <p:nvPr/>
        </p:nvSpPr>
        <p:spPr>
          <a:xfrm>
            <a:off x="6228464" y="5661248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Tricuspid valve</a:t>
            </a:r>
          </a:p>
        </p:txBody>
      </p:sp>
      <p:sp>
        <p:nvSpPr>
          <p:cNvPr id="21" name="Action Button: Custom 20">
            <a:hlinkClick r:id="rId3" action="ppaction://hlinksldjump" highlightClick="1"/>
          </p:cNvPr>
          <p:cNvSpPr/>
          <p:nvPr/>
        </p:nvSpPr>
        <p:spPr>
          <a:xfrm>
            <a:off x="3240000" y="6237312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Septum</a:t>
            </a:r>
          </a:p>
        </p:txBody>
      </p: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6228464" y="6237312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Vena cava</a:t>
            </a:r>
          </a:p>
        </p:txBody>
      </p:sp>
      <p:sp>
        <p:nvSpPr>
          <p:cNvPr id="23" name="Action Button: Custom 22">
            <a:hlinkClick r:id="rId3" action="ppaction://hlinksldjump" highlightClick="1"/>
          </p:cNvPr>
          <p:cNvSpPr/>
          <p:nvPr/>
        </p:nvSpPr>
        <p:spPr>
          <a:xfrm>
            <a:off x="250437" y="6237312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Right ventricle</a:t>
            </a:r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241700" y="4509120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Pulmonary artery</a:t>
            </a:r>
          </a:p>
        </p:txBody>
      </p:sp>
      <p:sp>
        <p:nvSpPr>
          <p:cNvPr id="18" name="Action Button: Custom 17">
            <a:hlinkClick r:id="rId3" action="ppaction://hlinksldjump" highlightClick="1"/>
          </p:cNvPr>
          <p:cNvSpPr/>
          <p:nvPr/>
        </p:nvSpPr>
        <p:spPr>
          <a:xfrm>
            <a:off x="241700" y="5085184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Pulmonary vein</a:t>
            </a:r>
          </a:p>
        </p:txBody>
      </p:sp>
      <p:sp>
        <p:nvSpPr>
          <p:cNvPr id="19" name="Action Button: Custom 18">
            <a:hlinkClick r:id="rId3" action="ppaction://hlinksldjump" highlightClick="1"/>
          </p:cNvPr>
          <p:cNvSpPr/>
          <p:nvPr/>
        </p:nvSpPr>
        <p:spPr>
          <a:xfrm>
            <a:off x="251800" y="5658348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Right </a:t>
            </a:r>
            <a:r>
              <a:rPr lang="en-IE" sz="2400" dirty="0" smtClean="0">
                <a:solidFill>
                  <a:schemeClr val="tx1"/>
                </a:solidFill>
              </a:rPr>
              <a:t>atrium/auricle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20" name="Action Button: Custom 19">
            <a:hlinkClick r:id="rId3" action="ppaction://hlinksldjump" highlightClick="1"/>
          </p:cNvPr>
          <p:cNvSpPr/>
          <p:nvPr/>
        </p:nvSpPr>
        <p:spPr>
          <a:xfrm>
            <a:off x="3240000" y="5657549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Semi-lunar valves</a:t>
            </a:r>
          </a:p>
        </p:txBody>
      </p:sp>
    </p:spTree>
    <p:extLst>
      <p:ext uri="{BB962C8B-B14F-4D97-AF65-F5344CB8AC3E}">
        <p14:creationId xmlns:p14="http://schemas.microsoft.com/office/powerpoint/2010/main" val="415190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145494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124744"/>
            <a:ext cx="4600575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7" y="84584"/>
            <a:ext cx="8496944" cy="896144"/>
          </a:xfrm>
        </p:spPr>
        <p:txBody>
          <a:bodyPr>
            <a:noAutofit/>
          </a:bodyPr>
          <a:lstStyle/>
          <a:p>
            <a:r>
              <a:rPr lang="en-IE" sz="3600" dirty="0" smtClean="0"/>
              <a:t>Name the part labelled </a:t>
            </a:r>
            <a:r>
              <a:rPr lang="en-IE" sz="3600" b="1" dirty="0" smtClean="0">
                <a:solidFill>
                  <a:srgbClr val="FF0000"/>
                </a:solidFill>
              </a:rPr>
              <a:t>L</a:t>
            </a:r>
            <a:r>
              <a:rPr lang="en-IE" sz="3600" b="1" dirty="0" smtClean="0"/>
              <a:t> </a:t>
            </a:r>
            <a:r>
              <a:rPr lang="en-IE" sz="3600" dirty="0" smtClean="0"/>
              <a:t>in the diagram</a:t>
            </a:r>
            <a:endParaRPr lang="en-IE" sz="3600" dirty="0"/>
          </a:p>
        </p:txBody>
      </p:sp>
      <p:sp>
        <p:nvSpPr>
          <p:cNvPr id="3" name="Action Button: Custom 2">
            <a:hlinkClick r:id="rId3" action="ppaction://hlinksldjump" highlightClick="1"/>
          </p:cNvPr>
          <p:cNvSpPr/>
          <p:nvPr/>
        </p:nvSpPr>
        <p:spPr>
          <a:xfrm>
            <a:off x="241700" y="1052736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Aorta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8" name="Action Button: Custom 7">
            <a:hlinkClick r:id="rId3" action="ppaction://hlinksldjump" highlightClick="1"/>
          </p:cNvPr>
          <p:cNvSpPr/>
          <p:nvPr/>
        </p:nvSpPr>
        <p:spPr>
          <a:xfrm>
            <a:off x="236404" y="3933056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Pacemaker</a:t>
            </a:r>
          </a:p>
        </p:txBody>
      </p:sp>
      <p:sp>
        <p:nvSpPr>
          <p:cNvPr id="10" name="Action Button: Custom 9">
            <a:hlinkClick r:id="rId3" action="ppaction://hlinksldjump" highlightClick="1"/>
          </p:cNvPr>
          <p:cNvSpPr/>
          <p:nvPr/>
        </p:nvSpPr>
        <p:spPr>
          <a:xfrm>
            <a:off x="236404" y="3356992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Left ventricle</a:t>
            </a:r>
          </a:p>
        </p:txBody>
      </p:sp>
      <p:sp>
        <p:nvSpPr>
          <p:cNvPr id="11" name="Action Button: Custom 10">
            <a:hlinkClick r:id="rId3" action="ppaction://hlinksldjump" highlightClick="1"/>
          </p:cNvPr>
          <p:cNvSpPr/>
          <p:nvPr/>
        </p:nvSpPr>
        <p:spPr>
          <a:xfrm>
            <a:off x="236404" y="2780928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Left </a:t>
            </a:r>
            <a:r>
              <a:rPr lang="en-IE" sz="2400" dirty="0" smtClean="0">
                <a:solidFill>
                  <a:schemeClr val="tx1"/>
                </a:solidFill>
              </a:rPr>
              <a:t>atrium/auricle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46" name="Action Button: Custom 45">
            <a:hlinkClick r:id="rId3" action="ppaction://hlinksldjump" highlightClick="1"/>
          </p:cNvPr>
          <p:cNvSpPr/>
          <p:nvPr/>
        </p:nvSpPr>
        <p:spPr>
          <a:xfrm>
            <a:off x="238009" y="1628800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Bicuspid</a:t>
            </a:r>
            <a:r>
              <a:rPr lang="en-IE" sz="2400" dirty="0"/>
              <a:t> </a:t>
            </a:r>
            <a:r>
              <a:rPr lang="en-IE" sz="2400" dirty="0">
                <a:solidFill>
                  <a:schemeClr val="tx1"/>
                </a:solidFill>
              </a:rPr>
              <a:t>valve</a:t>
            </a:r>
          </a:p>
        </p:txBody>
      </p:sp>
      <p:sp>
        <p:nvSpPr>
          <p:cNvPr id="48" name="Action Button: Custom 47">
            <a:hlinkClick r:id="rId3" action="ppaction://hlinksldjump" highlightClick="1"/>
          </p:cNvPr>
          <p:cNvSpPr/>
          <p:nvPr/>
        </p:nvSpPr>
        <p:spPr>
          <a:xfrm>
            <a:off x="241700" y="2204864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Chordae tendinae</a:t>
            </a:r>
          </a:p>
        </p:txBody>
      </p:sp>
      <p:sp>
        <p:nvSpPr>
          <p:cNvPr id="50" name="Action Button: Custom 49">
            <a:hlinkClick r:id="rId3" action="ppaction://hlinksldjump" highlightClick="1"/>
          </p:cNvPr>
          <p:cNvSpPr/>
          <p:nvPr/>
        </p:nvSpPr>
        <p:spPr>
          <a:xfrm>
            <a:off x="6228464" y="5661248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Tricuspid valve</a:t>
            </a:r>
          </a:p>
        </p:txBody>
      </p:sp>
      <p:sp>
        <p:nvSpPr>
          <p:cNvPr id="21" name="Action Button: Custom 20">
            <a:hlinkClick r:id="rId3" action="ppaction://hlinksldjump" highlightClick="1"/>
          </p:cNvPr>
          <p:cNvSpPr/>
          <p:nvPr/>
        </p:nvSpPr>
        <p:spPr>
          <a:xfrm>
            <a:off x="3240000" y="6237312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Septum</a:t>
            </a:r>
          </a:p>
        </p:txBody>
      </p: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6228464" y="6237312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Vena cava</a:t>
            </a:r>
          </a:p>
        </p:txBody>
      </p:sp>
      <p:sp>
        <p:nvSpPr>
          <p:cNvPr id="23" name="Action Button: Custom 22">
            <a:hlinkClick r:id="rId3" action="ppaction://hlinksldjump" highlightClick="1"/>
          </p:cNvPr>
          <p:cNvSpPr/>
          <p:nvPr/>
        </p:nvSpPr>
        <p:spPr>
          <a:xfrm>
            <a:off x="250437" y="6237312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Right ventricle</a:t>
            </a:r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241700" y="4509120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Pulmonary artery</a:t>
            </a:r>
          </a:p>
        </p:txBody>
      </p:sp>
      <p:sp>
        <p:nvSpPr>
          <p:cNvPr id="18" name="Action Button: Custom 17">
            <a:hlinkClick r:id="rId3" action="ppaction://hlinksldjump" highlightClick="1"/>
          </p:cNvPr>
          <p:cNvSpPr/>
          <p:nvPr/>
        </p:nvSpPr>
        <p:spPr>
          <a:xfrm>
            <a:off x="241700" y="5085184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Pulmonary vein</a:t>
            </a:r>
          </a:p>
        </p:txBody>
      </p:sp>
      <p:sp>
        <p:nvSpPr>
          <p:cNvPr id="19" name="Action Button: Custom 18">
            <a:hlinkClick r:id="rId3" action="ppaction://hlinksldjump" highlightClick="1"/>
          </p:cNvPr>
          <p:cNvSpPr/>
          <p:nvPr/>
        </p:nvSpPr>
        <p:spPr>
          <a:xfrm>
            <a:off x="251800" y="5658348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Right </a:t>
            </a:r>
            <a:r>
              <a:rPr lang="en-IE" sz="2400" dirty="0" smtClean="0">
                <a:solidFill>
                  <a:schemeClr val="tx1"/>
                </a:solidFill>
              </a:rPr>
              <a:t>atrium/auricle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20" name="Action Button: Custom 19">
            <a:hlinkClick r:id="" action="ppaction://hlinkshowjump?jump=nextslide" highlightClick="1"/>
          </p:cNvPr>
          <p:cNvSpPr/>
          <p:nvPr/>
        </p:nvSpPr>
        <p:spPr>
          <a:xfrm>
            <a:off x="3240000" y="5657549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Semi-lunar valves</a:t>
            </a:r>
          </a:p>
        </p:txBody>
      </p:sp>
    </p:spTree>
    <p:extLst>
      <p:ext uri="{BB962C8B-B14F-4D97-AF65-F5344CB8AC3E}">
        <p14:creationId xmlns:p14="http://schemas.microsoft.com/office/powerpoint/2010/main" val="415190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145494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124744"/>
            <a:ext cx="4600575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7" y="84584"/>
            <a:ext cx="8496944" cy="896144"/>
          </a:xfrm>
        </p:spPr>
        <p:txBody>
          <a:bodyPr>
            <a:noAutofit/>
          </a:bodyPr>
          <a:lstStyle/>
          <a:p>
            <a:r>
              <a:rPr lang="en-IE" sz="3600" dirty="0" smtClean="0"/>
              <a:t>Name the part labelled </a:t>
            </a:r>
            <a:r>
              <a:rPr lang="en-IE" sz="3600" b="1" dirty="0" smtClean="0">
                <a:solidFill>
                  <a:srgbClr val="FF0000"/>
                </a:solidFill>
              </a:rPr>
              <a:t>M</a:t>
            </a:r>
            <a:r>
              <a:rPr lang="en-IE" sz="3600" b="1" dirty="0" smtClean="0"/>
              <a:t> </a:t>
            </a:r>
            <a:r>
              <a:rPr lang="en-IE" sz="3600" dirty="0" smtClean="0"/>
              <a:t>in the diagram</a:t>
            </a:r>
            <a:endParaRPr lang="en-IE" sz="3600" dirty="0"/>
          </a:p>
        </p:txBody>
      </p:sp>
      <p:sp>
        <p:nvSpPr>
          <p:cNvPr id="3" name="Action Button: Custom 2">
            <a:hlinkClick r:id="rId3" action="ppaction://hlinksldjump" highlightClick="1"/>
          </p:cNvPr>
          <p:cNvSpPr/>
          <p:nvPr/>
        </p:nvSpPr>
        <p:spPr>
          <a:xfrm>
            <a:off x="241700" y="1052736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Aorta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8" name="Action Button: Custom 7">
            <a:hlinkClick r:id="rId3" action="ppaction://hlinksldjump" highlightClick="1"/>
          </p:cNvPr>
          <p:cNvSpPr/>
          <p:nvPr/>
        </p:nvSpPr>
        <p:spPr>
          <a:xfrm>
            <a:off x="236404" y="3933056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Pacemaker</a:t>
            </a:r>
          </a:p>
        </p:txBody>
      </p:sp>
      <p:sp>
        <p:nvSpPr>
          <p:cNvPr id="10" name="Action Button: Custom 9">
            <a:hlinkClick r:id="rId3" action="ppaction://hlinksldjump" highlightClick="1"/>
          </p:cNvPr>
          <p:cNvSpPr/>
          <p:nvPr/>
        </p:nvSpPr>
        <p:spPr>
          <a:xfrm>
            <a:off x="236404" y="3356992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Left ventricle</a:t>
            </a:r>
          </a:p>
        </p:txBody>
      </p:sp>
      <p:sp>
        <p:nvSpPr>
          <p:cNvPr id="11" name="Action Button: Custom 10">
            <a:hlinkClick r:id="rId3" action="ppaction://hlinksldjump" highlightClick="1"/>
          </p:cNvPr>
          <p:cNvSpPr/>
          <p:nvPr/>
        </p:nvSpPr>
        <p:spPr>
          <a:xfrm>
            <a:off x="236404" y="2780928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Left </a:t>
            </a:r>
            <a:r>
              <a:rPr lang="en-IE" sz="2400" dirty="0" smtClean="0">
                <a:solidFill>
                  <a:schemeClr val="tx1"/>
                </a:solidFill>
              </a:rPr>
              <a:t>atrium/auricle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46" name="Action Button: Custom 45">
            <a:hlinkClick r:id="" action="ppaction://hlinkshowjump?jump=nextslide" highlightClick="1"/>
          </p:cNvPr>
          <p:cNvSpPr/>
          <p:nvPr/>
        </p:nvSpPr>
        <p:spPr>
          <a:xfrm>
            <a:off x="238009" y="1628800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Bicuspid</a:t>
            </a:r>
            <a:r>
              <a:rPr lang="en-IE" sz="2400" dirty="0"/>
              <a:t> </a:t>
            </a:r>
            <a:r>
              <a:rPr lang="en-IE" sz="2400" dirty="0">
                <a:solidFill>
                  <a:schemeClr val="tx1"/>
                </a:solidFill>
              </a:rPr>
              <a:t>valve</a:t>
            </a:r>
          </a:p>
        </p:txBody>
      </p:sp>
      <p:sp>
        <p:nvSpPr>
          <p:cNvPr id="48" name="Action Button: Custom 47">
            <a:hlinkClick r:id="rId3" action="ppaction://hlinksldjump" highlightClick="1"/>
          </p:cNvPr>
          <p:cNvSpPr/>
          <p:nvPr/>
        </p:nvSpPr>
        <p:spPr>
          <a:xfrm>
            <a:off x="241700" y="2204864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Chordae tendinae</a:t>
            </a:r>
          </a:p>
        </p:txBody>
      </p:sp>
      <p:sp>
        <p:nvSpPr>
          <p:cNvPr id="50" name="Action Button: Custom 49">
            <a:hlinkClick r:id="rId3" action="ppaction://hlinksldjump" highlightClick="1"/>
          </p:cNvPr>
          <p:cNvSpPr/>
          <p:nvPr/>
        </p:nvSpPr>
        <p:spPr>
          <a:xfrm>
            <a:off x="6228464" y="5661248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Tricuspid valve</a:t>
            </a:r>
          </a:p>
        </p:txBody>
      </p:sp>
      <p:sp>
        <p:nvSpPr>
          <p:cNvPr id="21" name="Action Button: Custom 20">
            <a:hlinkClick r:id="rId3" action="ppaction://hlinksldjump" highlightClick="1"/>
          </p:cNvPr>
          <p:cNvSpPr/>
          <p:nvPr/>
        </p:nvSpPr>
        <p:spPr>
          <a:xfrm>
            <a:off x="3240000" y="6237312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Septum</a:t>
            </a:r>
          </a:p>
        </p:txBody>
      </p: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6228464" y="6237312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Vena cava</a:t>
            </a:r>
          </a:p>
        </p:txBody>
      </p:sp>
      <p:sp>
        <p:nvSpPr>
          <p:cNvPr id="23" name="Action Button: Custom 22">
            <a:hlinkClick r:id="rId3" action="ppaction://hlinksldjump" highlightClick="1"/>
          </p:cNvPr>
          <p:cNvSpPr/>
          <p:nvPr/>
        </p:nvSpPr>
        <p:spPr>
          <a:xfrm>
            <a:off x="250437" y="6237312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Right ventricle</a:t>
            </a:r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241700" y="4509120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Pulmonary artery</a:t>
            </a:r>
          </a:p>
        </p:txBody>
      </p:sp>
      <p:sp>
        <p:nvSpPr>
          <p:cNvPr id="18" name="Action Button: Custom 17">
            <a:hlinkClick r:id="rId3" action="ppaction://hlinksldjump" highlightClick="1"/>
          </p:cNvPr>
          <p:cNvSpPr/>
          <p:nvPr/>
        </p:nvSpPr>
        <p:spPr>
          <a:xfrm>
            <a:off x="241700" y="5085184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Pulmonary vein</a:t>
            </a:r>
          </a:p>
        </p:txBody>
      </p:sp>
      <p:sp>
        <p:nvSpPr>
          <p:cNvPr id="19" name="Action Button: Custom 18">
            <a:hlinkClick r:id="rId3" action="ppaction://hlinksldjump" highlightClick="1"/>
          </p:cNvPr>
          <p:cNvSpPr/>
          <p:nvPr/>
        </p:nvSpPr>
        <p:spPr>
          <a:xfrm>
            <a:off x="251800" y="5658348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Right </a:t>
            </a:r>
            <a:r>
              <a:rPr lang="en-IE" sz="2400" dirty="0" smtClean="0">
                <a:solidFill>
                  <a:schemeClr val="tx1"/>
                </a:solidFill>
              </a:rPr>
              <a:t>atrium/auricle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20" name="Action Button: Custom 19">
            <a:hlinkClick r:id="rId3" action="ppaction://hlinksldjump" highlightClick="1"/>
          </p:cNvPr>
          <p:cNvSpPr/>
          <p:nvPr/>
        </p:nvSpPr>
        <p:spPr>
          <a:xfrm>
            <a:off x="3240000" y="5657549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Semi-lunar valves</a:t>
            </a:r>
          </a:p>
        </p:txBody>
      </p:sp>
    </p:spTree>
    <p:extLst>
      <p:ext uri="{BB962C8B-B14F-4D97-AF65-F5344CB8AC3E}">
        <p14:creationId xmlns:p14="http://schemas.microsoft.com/office/powerpoint/2010/main" val="415190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145494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124744"/>
            <a:ext cx="4600575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7" y="84584"/>
            <a:ext cx="8496944" cy="896144"/>
          </a:xfrm>
        </p:spPr>
        <p:txBody>
          <a:bodyPr>
            <a:noAutofit/>
          </a:bodyPr>
          <a:lstStyle/>
          <a:p>
            <a:r>
              <a:rPr lang="en-IE" sz="3600" dirty="0" smtClean="0"/>
              <a:t>Name the part labelled </a:t>
            </a:r>
            <a:r>
              <a:rPr lang="en-IE" sz="3600" b="1" dirty="0" smtClean="0">
                <a:solidFill>
                  <a:srgbClr val="FF0000"/>
                </a:solidFill>
              </a:rPr>
              <a:t>N</a:t>
            </a:r>
            <a:r>
              <a:rPr lang="en-IE" sz="3600" b="1" dirty="0" smtClean="0"/>
              <a:t> </a:t>
            </a:r>
            <a:r>
              <a:rPr lang="en-IE" sz="3600" dirty="0" smtClean="0"/>
              <a:t>in the diagram</a:t>
            </a:r>
            <a:endParaRPr lang="en-IE" sz="3600" dirty="0"/>
          </a:p>
        </p:txBody>
      </p:sp>
      <p:sp>
        <p:nvSpPr>
          <p:cNvPr id="3" name="Action Button: Custom 2">
            <a:hlinkClick r:id="rId3" action="ppaction://hlinksldjump" highlightClick="1"/>
          </p:cNvPr>
          <p:cNvSpPr/>
          <p:nvPr/>
        </p:nvSpPr>
        <p:spPr>
          <a:xfrm>
            <a:off x="241700" y="1052736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Aorta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8" name="Action Button: Custom 7">
            <a:hlinkClick r:id="rId3" action="ppaction://hlinksldjump" highlightClick="1"/>
          </p:cNvPr>
          <p:cNvSpPr/>
          <p:nvPr/>
        </p:nvSpPr>
        <p:spPr>
          <a:xfrm>
            <a:off x="236404" y="3933056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Pacemaker</a:t>
            </a:r>
          </a:p>
        </p:txBody>
      </p:sp>
      <p:sp>
        <p:nvSpPr>
          <p:cNvPr id="10" name="Action Button: Custom 9">
            <a:hlinkClick r:id="" action="ppaction://hlinkshowjump?jump=nextslide" highlightClick="1"/>
          </p:cNvPr>
          <p:cNvSpPr/>
          <p:nvPr/>
        </p:nvSpPr>
        <p:spPr>
          <a:xfrm>
            <a:off x="236404" y="3356992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Left ventricle</a:t>
            </a:r>
          </a:p>
        </p:txBody>
      </p:sp>
      <p:sp>
        <p:nvSpPr>
          <p:cNvPr id="11" name="Action Button: Custom 10">
            <a:hlinkClick r:id="rId3" action="ppaction://hlinksldjump" highlightClick="1"/>
          </p:cNvPr>
          <p:cNvSpPr/>
          <p:nvPr/>
        </p:nvSpPr>
        <p:spPr>
          <a:xfrm>
            <a:off x="236404" y="2780928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Left </a:t>
            </a:r>
            <a:r>
              <a:rPr lang="en-IE" sz="2400" dirty="0" smtClean="0">
                <a:solidFill>
                  <a:schemeClr val="tx1"/>
                </a:solidFill>
              </a:rPr>
              <a:t>atrium/auricle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46" name="Action Button: Custom 45">
            <a:hlinkClick r:id="rId3" action="ppaction://hlinksldjump" highlightClick="1"/>
          </p:cNvPr>
          <p:cNvSpPr/>
          <p:nvPr/>
        </p:nvSpPr>
        <p:spPr>
          <a:xfrm>
            <a:off x="238009" y="1628800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Bicuspid</a:t>
            </a:r>
            <a:r>
              <a:rPr lang="en-IE" sz="2400" dirty="0"/>
              <a:t> </a:t>
            </a:r>
            <a:r>
              <a:rPr lang="en-IE" sz="2400" dirty="0">
                <a:solidFill>
                  <a:schemeClr val="tx1"/>
                </a:solidFill>
              </a:rPr>
              <a:t>valve</a:t>
            </a:r>
          </a:p>
        </p:txBody>
      </p:sp>
      <p:sp>
        <p:nvSpPr>
          <p:cNvPr id="48" name="Action Button: Custom 47">
            <a:hlinkClick r:id="rId3" action="ppaction://hlinksldjump" highlightClick="1"/>
          </p:cNvPr>
          <p:cNvSpPr/>
          <p:nvPr/>
        </p:nvSpPr>
        <p:spPr>
          <a:xfrm>
            <a:off x="241700" y="2204864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Chordae tendinae</a:t>
            </a:r>
          </a:p>
        </p:txBody>
      </p:sp>
      <p:sp>
        <p:nvSpPr>
          <p:cNvPr id="50" name="Action Button: Custom 49">
            <a:hlinkClick r:id="rId3" action="ppaction://hlinksldjump" highlightClick="1"/>
          </p:cNvPr>
          <p:cNvSpPr/>
          <p:nvPr/>
        </p:nvSpPr>
        <p:spPr>
          <a:xfrm>
            <a:off x="6228464" y="5661248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Tricuspid valve</a:t>
            </a:r>
          </a:p>
        </p:txBody>
      </p:sp>
      <p:sp>
        <p:nvSpPr>
          <p:cNvPr id="21" name="Action Button: Custom 20">
            <a:hlinkClick r:id="rId3" action="ppaction://hlinksldjump" highlightClick="1"/>
          </p:cNvPr>
          <p:cNvSpPr/>
          <p:nvPr/>
        </p:nvSpPr>
        <p:spPr>
          <a:xfrm>
            <a:off x="3240000" y="6237312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Septum</a:t>
            </a:r>
          </a:p>
        </p:txBody>
      </p: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6228464" y="6237312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Vena cava</a:t>
            </a:r>
          </a:p>
        </p:txBody>
      </p:sp>
      <p:sp>
        <p:nvSpPr>
          <p:cNvPr id="23" name="Action Button: Custom 22">
            <a:hlinkClick r:id="rId3" action="ppaction://hlinksldjump" highlightClick="1"/>
          </p:cNvPr>
          <p:cNvSpPr/>
          <p:nvPr/>
        </p:nvSpPr>
        <p:spPr>
          <a:xfrm>
            <a:off x="250437" y="6237312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Right ventricle</a:t>
            </a:r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241700" y="4509120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Pulmonary artery</a:t>
            </a:r>
          </a:p>
        </p:txBody>
      </p:sp>
      <p:sp>
        <p:nvSpPr>
          <p:cNvPr id="18" name="Action Button: Custom 17">
            <a:hlinkClick r:id="rId3" action="ppaction://hlinksldjump" highlightClick="1"/>
          </p:cNvPr>
          <p:cNvSpPr/>
          <p:nvPr/>
        </p:nvSpPr>
        <p:spPr>
          <a:xfrm>
            <a:off x="241700" y="5085184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Pulmonary vein</a:t>
            </a:r>
          </a:p>
        </p:txBody>
      </p:sp>
      <p:sp>
        <p:nvSpPr>
          <p:cNvPr id="19" name="Action Button: Custom 18">
            <a:hlinkClick r:id="rId3" action="ppaction://hlinksldjump" highlightClick="1"/>
          </p:cNvPr>
          <p:cNvSpPr/>
          <p:nvPr/>
        </p:nvSpPr>
        <p:spPr>
          <a:xfrm>
            <a:off x="251800" y="5658348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Right </a:t>
            </a:r>
            <a:r>
              <a:rPr lang="en-IE" sz="2400" dirty="0" smtClean="0">
                <a:solidFill>
                  <a:schemeClr val="tx1"/>
                </a:solidFill>
              </a:rPr>
              <a:t>atrium/auricle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20" name="Action Button: Custom 19">
            <a:hlinkClick r:id="rId3" action="ppaction://hlinksldjump" highlightClick="1"/>
          </p:cNvPr>
          <p:cNvSpPr/>
          <p:nvPr/>
        </p:nvSpPr>
        <p:spPr>
          <a:xfrm>
            <a:off x="3240000" y="5657549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Semi-lunar valves</a:t>
            </a:r>
          </a:p>
        </p:txBody>
      </p:sp>
    </p:spTree>
    <p:extLst>
      <p:ext uri="{BB962C8B-B14F-4D97-AF65-F5344CB8AC3E}">
        <p14:creationId xmlns:p14="http://schemas.microsoft.com/office/powerpoint/2010/main" val="415190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124744"/>
            <a:ext cx="4600575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7" y="84584"/>
            <a:ext cx="8496944" cy="896144"/>
          </a:xfrm>
        </p:spPr>
        <p:txBody>
          <a:bodyPr>
            <a:noAutofit/>
          </a:bodyPr>
          <a:lstStyle/>
          <a:p>
            <a:r>
              <a:rPr lang="en-IE" sz="3600" dirty="0" smtClean="0"/>
              <a:t>Name the part labelled </a:t>
            </a:r>
            <a:r>
              <a:rPr lang="en-IE" sz="3600" b="1" dirty="0" smtClean="0">
                <a:solidFill>
                  <a:srgbClr val="FF0000"/>
                </a:solidFill>
              </a:rPr>
              <a:t>A</a:t>
            </a:r>
            <a:r>
              <a:rPr lang="en-IE" sz="3600" b="1" dirty="0" smtClean="0"/>
              <a:t> </a:t>
            </a:r>
            <a:r>
              <a:rPr lang="en-IE" sz="3600" dirty="0" smtClean="0"/>
              <a:t>in the diagram</a:t>
            </a:r>
            <a:endParaRPr lang="en-IE" sz="3600" dirty="0"/>
          </a:p>
        </p:txBody>
      </p:sp>
      <p:sp>
        <p:nvSpPr>
          <p:cNvPr id="3" name="Action Button: Custom 2">
            <a:hlinkClick r:id="rId3" action="ppaction://hlinksldjump" highlightClick="1"/>
          </p:cNvPr>
          <p:cNvSpPr/>
          <p:nvPr/>
        </p:nvSpPr>
        <p:spPr>
          <a:xfrm>
            <a:off x="241700" y="1052736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Aorta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8" name="Action Button: Custom 7">
            <a:hlinkClick r:id="rId3" action="ppaction://hlinksldjump" highlightClick="1"/>
          </p:cNvPr>
          <p:cNvSpPr/>
          <p:nvPr/>
        </p:nvSpPr>
        <p:spPr>
          <a:xfrm>
            <a:off x="236404" y="3933056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Pacemaker</a:t>
            </a:r>
          </a:p>
        </p:txBody>
      </p:sp>
      <p:sp>
        <p:nvSpPr>
          <p:cNvPr id="10" name="Action Button: Custom 9">
            <a:hlinkClick r:id="rId3" action="ppaction://hlinksldjump" highlightClick="1"/>
          </p:cNvPr>
          <p:cNvSpPr/>
          <p:nvPr/>
        </p:nvSpPr>
        <p:spPr>
          <a:xfrm>
            <a:off x="236404" y="3356992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Left ventricle</a:t>
            </a:r>
          </a:p>
        </p:txBody>
      </p:sp>
      <p:sp>
        <p:nvSpPr>
          <p:cNvPr id="11" name="Action Button: Custom 10">
            <a:hlinkClick r:id="rId3" action="ppaction://hlinksldjump" highlightClick="1"/>
          </p:cNvPr>
          <p:cNvSpPr/>
          <p:nvPr/>
        </p:nvSpPr>
        <p:spPr>
          <a:xfrm>
            <a:off x="236404" y="2780928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Left </a:t>
            </a:r>
            <a:r>
              <a:rPr lang="en-IE" sz="2400" dirty="0" smtClean="0">
                <a:solidFill>
                  <a:schemeClr val="tx1"/>
                </a:solidFill>
              </a:rPr>
              <a:t>atrium/auricle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46" name="Action Button: Custom 45">
            <a:hlinkClick r:id="rId3" action="ppaction://hlinksldjump" highlightClick="1"/>
          </p:cNvPr>
          <p:cNvSpPr/>
          <p:nvPr/>
        </p:nvSpPr>
        <p:spPr>
          <a:xfrm>
            <a:off x="238009" y="1628800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Bicuspid</a:t>
            </a:r>
            <a:r>
              <a:rPr lang="en-IE" sz="2400" dirty="0"/>
              <a:t> </a:t>
            </a:r>
            <a:r>
              <a:rPr lang="en-IE" sz="2400" dirty="0">
                <a:solidFill>
                  <a:schemeClr val="tx1"/>
                </a:solidFill>
              </a:rPr>
              <a:t>valve</a:t>
            </a:r>
          </a:p>
        </p:txBody>
      </p:sp>
      <p:sp>
        <p:nvSpPr>
          <p:cNvPr id="48" name="Action Button: Custom 47">
            <a:hlinkClick r:id="rId3" action="ppaction://hlinksldjump" highlightClick="1"/>
          </p:cNvPr>
          <p:cNvSpPr/>
          <p:nvPr/>
        </p:nvSpPr>
        <p:spPr>
          <a:xfrm>
            <a:off x="241700" y="2204864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Chordae tendinae</a:t>
            </a:r>
          </a:p>
        </p:txBody>
      </p:sp>
      <p:sp>
        <p:nvSpPr>
          <p:cNvPr id="50" name="Action Button: Custom 49">
            <a:hlinkClick r:id="rId3" action="ppaction://hlinksldjump" highlightClick="1"/>
          </p:cNvPr>
          <p:cNvSpPr/>
          <p:nvPr/>
        </p:nvSpPr>
        <p:spPr>
          <a:xfrm>
            <a:off x="6228464" y="5661248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Tricuspid valve</a:t>
            </a:r>
          </a:p>
        </p:txBody>
      </p:sp>
      <p:sp>
        <p:nvSpPr>
          <p:cNvPr id="21" name="Action Button: Custom 20">
            <a:hlinkClick r:id="rId3" action="ppaction://hlinksldjump" highlightClick="1"/>
          </p:cNvPr>
          <p:cNvSpPr/>
          <p:nvPr/>
        </p:nvSpPr>
        <p:spPr>
          <a:xfrm>
            <a:off x="3240000" y="6237312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Septum</a:t>
            </a:r>
          </a:p>
        </p:txBody>
      </p: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6228464" y="6237312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Vena cava</a:t>
            </a:r>
          </a:p>
        </p:txBody>
      </p:sp>
      <p:sp>
        <p:nvSpPr>
          <p:cNvPr id="23" name="Action Button: Custom 22">
            <a:hlinkClick r:id="rId3" action="ppaction://hlinksldjump" highlightClick="1"/>
          </p:cNvPr>
          <p:cNvSpPr/>
          <p:nvPr/>
        </p:nvSpPr>
        <p:spPr>
          <a:xfrm>
            <a:off x="250437" y="6237312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Right ventricle</a:t>
            </a:r>
          </a:p>
        </p:txBody>
      </p:sp>
      <p:sp>
        <p:nvSpPr>
          <p:cNvPr id="17" name="Action Button: Custom 16">
            <a:hlinkClick r:id="" action="ppaction://hlinkshowjump?jump=nextslide" highlightClick="1"/>
          </p:cNvPr>
          <p:cNvSpPr/>
          <p:nvPr/>
        </p:nvSpPr>
        <p:spPr>
          <a:xfrm>
            <a:off x="241700" y="4509120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Pulmonary artery</a:t>
            </a:r>
          </a:p>
        </p:txBody>
      </p:sp>
      <p:sp>
        <p:nvSpPr>
          <p:cNvPr id="18" name="Action Button: Custom 17">
            <a:hlinkClick r:id="rId3" action="ppaction://hlinksldjump" highlightClick="1"/>
          </p:cNvPr>
          <p:cNvSpPr/>
          <p:nvPr/>
        </p:nvSpPr>
        <p:spPr>
          <a:xfrm>
            <a:off x="241700" y="5085184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Pulmonary vein</a:t>
            </a:r>
          </a:p>
        </p:txBody>
      </p:sp>
      <p:sp>
        <p:nvSpPr>
          <p:cNvPr id="19" name="Action Button: Custom 18">
            <a:hlinkClick r:id="rId3" action="ppaction://hlinksldjump" highlightClick="1"/>
          </p:cNvPr>
          <p:cNvSpPr/>
          <p:nvPr/>
        </p:nvSpPr>
        <p:spPr>
          <a:xfrm>
            <a:off x="251800" y="5658348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Right </a:t>
            </a:r>
            <a:r>
              <a:rPr lang="en-IE" sz="2400" dirty="0" smtClean="0">
                <a:solidFill>
                  <a:schemeClr val="tx1"/>
                </a:solidFill>
              </a:rPr>
              <a:t>atrium/auricle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20" name="Action Button: Custom 19">
            <a:hlinkClick r:id="rId3" action="ppaction://hlinksldjump" highlightClick="1"/>
          </p:cNvPr>
          <p:cNvSpPr/>
          <p:nvPr/>
        </p:nvSpPr>
        <p:spPr>
          <a:xfrm>
            <a:off x="3240000" y="5657549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Semi-lunar valves</a:t>
            </a:r>
          </a:p>
        </p:txBody>
      </p:sp>
    </p:spTree>
    <p:extLst>
      <p:ext uri="{BB962C8B-B14F-4D97-AF65-F5344CB8AC3E}">
        <p14:creationId xmlns:p14="http://schemas.microsoft.com/office/powerpoint/2010/main" val="415190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145494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80120"/>
          </a:xfrm>
        </p:spPr>
        <p:txBody>
          <a:bodyPr>
            <a:noAutofit/>
          </a:bodyPr>
          <a:lstStyle/>
          <a:p>
            <a:r>
              <a:rPr lang="en-IE" sz="3600" b="1" dirty="0" smtClean="0"/>
              <a:t>Heart Structure – Labelled diagram </a:t>
            </a:r>
            <a:endParaRPr lang="en-IE" sz="3600" b="1" dirty="0"/>
          </a:p>
        </p:txBody>
      </p:sp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3527884" y="6218148"/>
            <a:ext cx="2088232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E" sz="2800" b="1" dirty="0" smtClean="0"/>
              <a:t>CLICK HERE</a:t>
            </a:r>
            <a:endParaRPr lang="en-IE" sz="2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16"/>
          <a:stretch/>
        </p:blipFill>
        <p:spPr bwMode="auto">
          <a:xfrm>
            <a:off x="288610" y="1152760"/>
            <a:ext cx="8566780" cy="494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3010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0788"/>
            <a:ext cx="8229600" cy="3816424"/>
          </a:xfrm>
        </p:spPr>
        <p:txBody>
          <a:bodyPr>
            <a:normAutofit/>
          </a:bodyPr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br>
              <a:rPr lang="en-IE" sz="6000" b="1" dirty="0" smtClean="0">
                <a:solidFill>
                  <a:srgbClr val="FF0000"/>
                </a:solidFill>
              </a:rPr>
            </a:br>
            <a:r>
              <a:rPr lang="en-IE" sz="6000" b="1" dirty="0" smtClean="0">
                <a:solidFill>
                  <a:srgbClr val="FF0000"/>
                </a:solidFill>
              </a:rPr>
              <a:t/>
            </a:r>
            <a:br>
              <a:rPr lang="en-IE" sz="6000" b="1" dirty="0" smtClean="0">
                <a:solidFill>
                  <a:srgbClr val="FF0000"/>
                </a:solidFill>
              </a:rPr>
            </a:br>
            <a:r>
              <a:rPr lang="en-IE" sz="6000" b="1" dirty="0" smtClean="0">
                <a:solidFill>
                  <a:srgbClr val="FF0000"/>
                </a:solidFill>
              </a:rPr>
              <a:t>You’re Brilliant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2663788" y="4996333"/>
            <a:ext cx="3816424" cy="138499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E" sz="2800" b="1" dirty="0" smtClean="0"/>
              <a:t>Click on this box to REPEAT this activity or press ESC to quit</a:t>
            </a:r>
            <a:endParaRPr lang="en-IE" sz="2800" b="1" dirty="0"/>
          </a:p>
        </p:txBody>
      </p:sp>
    </p:spTree>
    <p:extLst>
      <p:ext uri="{BB962C8B-B14F-4D97-AF65-F5344CB8AC3E}">
        <p14:creationId xmlns:p14="http://schemas.microsoft.com/office/powerpoint/2010/main" val="277643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720080"/>
          </a:xfrm>
        </p:spPr>
        <p:txBody>
          <a:bodyPr>
            <a:normAutofit/>
          </a:bodyPr>
          <a:lstStyle/>
          <a:p>
            <a:r>
              <a:rPr lang="en-IE" sz="3600" dirty="0" smtClean="0"/>
              <a:t>What is the function of the pulmonary artery?</a:t>
            </a:r>
            <a:endParaRPr lang="en-IE" sz="3600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251520" y="2516898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Bring blood from the heart to the lungs</a:t>
            </a:r>
          </a:p>
        </p:txBody>
      </p:sp>
      <p:sp>
        <p:nvSpPr>
          <p:cNvPr id="5" name="Action Button: Custom 4">
            <a:hlinkClick r:id="rId2" action="ppaction://hlinksldjump" highlightClick="1"/>
          </p:cNvPr>
          <p:cNvSpPr/>
          <p:nvPr/>
        </p:nvSpPr>
        <p:spPr>
          <a:xfrm>
            <a:off x="251520" y="3356991"/>
            <a:ext cx="33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Bring blood to the heart from the lungs</a:t>
            </a:r>
          </a:p>
        </p:txBody>
      </p:sp>
      <p:sp>
        <p:nvSpPr>
          <p:cNvPr id="6" name="Action Button: Custom 5">
            <a:hlinkClick r:id="rId2" action="ppaction://hlinksldjump" highlightClick="1"/>
          </p:cNvPr>
          <p:cNvSpPr/>
          <p:nvPr/>
        </p:nvSpPr>
        <p:spPr>
          <a:xfrm>
            <a:off x="251520" y="4197084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Carry oxygenated blood to the tissues of the body</a:t>
            </a:r>
          </a:p>
        </p:txBody>
      </p:sp>
      <p:sp>
        <p:nvSpPr>
          <p:cNvPr id="7" name="Action Button: Custom 6">
            <a:hlinkClick r:id="rId2" action="ppaction://hlinksldjump" highlightClick="1"/>
          </p:cNvPr>
          <p:cNvSpPr/>
          <p:nvPr/>
        </p:nvSpPr>
        <p:spPr>
          <a:xfrm>
            <a:off x="251520" y="5037177"/>
            <a:ext cx="33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venae cavae</a:t>
            </a:r>
          </a:p>
        </p:txBody>
      </p:sp>
      <p:sp>
        <p:nvSpPr>
          <p:cNvPr id="9" name="Action Button: Custom 8">
            <a:hlinkClick r:id="rId2" action="ppaction://hlinksldjump" highlightClick="1"/>
          </p:cNvPr>
          <p:cNvSpPr/>
          <p:nvPr/>
        </p:nvSpPr>
        <p:spPr>
          <a:xfrm>
            <a:off x="251520" y="836712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A wall that divides a structure into two parts</a:t>
            </a:r>
          </a:p>
        </p:txBody>
      </p:sp>
      <p:sp>
        <p:nvSpPr>
          <p:cNvPr id="10" name="Action Button: Custom 9">
            <a:hlinkClick r:id="rId2" action="ppaction://hlinksldjump" highlightClick="1"/>
          </p:cNvPr>
          <p:cNvSpPr/>
          <p:nvPr/>
        </p:nvSpPr>
        <p:spPr>
          <a:xfrm>
            <a:off x="251520" y="1676805"/>
            <a:ext cx="33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pulmonary veins</a:t>
            </a:r>
          </a:p>
        </p:txBody>
      </p:sp>
      <p:sp>
        <p:nvSpPr>
          <p:cNvPr id="11" name="Action Button: Custom 10">
            <a:hlinkClick r:id="rId2" action="ppaction://hlinksldjump" highlightClick="1"/>
          </p:cNvPr>
          <p:cNvSpPr/>
          <p:nvPr/>
        </p:nvSpPr>
        <p:spPr>
          <a:xfrm>
            <a:off x="251520" y="5877272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the backflow </a:t>
            </a:r>
            <a:r>
              <a:rPr lang="en-IE" sz="2400" dirty="0" smtClean="0">
                <a:solidFill>
                  <a:schemeClr val="tx1"/>
                </a:solidFill>
              </a:rPr>
              <a:t>of </a:t>
            </a:r>
            <a:r>
              <a:rPr lang="en-IE" sz="2400" dirty="0">
                <a:solidFill>
                  <a:schemeClr val="tx1"/>
                </a:solidFill>
              </a:rPr>
              <a:t>blood into the heart</a:t>
            </a:r>
          </a:p>
        </p:txBody>
      </p:sp>
      <p:sp>
        <p:nvSpPr>
          <p:cNvPr id="12" name="Action Button: Custom 11">
            <a:hlinkClick r:id="rId2" action="ppaction://hlinksldjump" highlightClick="1"/>
          </p:cNvPr>
          <p:cNvSpPr/>
          <p:nvPr/>
        </p:nvSpPr>
        <p:spPr>
          <a:xfrm>
            <a:off x="3779912" y="2516898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right auricle and pass it into the </a:t>
            </a:r>
            <a:r>
              <a:rPr lang="en-IE" sz="2400" dirty="0" smtClean="0">
                <a:solidFill>
                  <a:schemeClr val="tx1"/>
                </a:solidFill>
              </a:rPr>
              <a:t>pulmonary artery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3" name="Action Button: Custom 12">
            <a:hlinkClick r:id="rId2" action="ppaction://hlinksldjump" highlightClick="1"/>
          </p:cNvPr>
          <p:cNvSpPr/>
          <p:nvPr/>
        </p:nvSpPr>
        <p:spPr>
          <a:xfrm>
            <a:off x="3779912" y="3356991"/>
            <a:ext cx="51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left auricle and pass it into the aorta</a:t>
            </a:r>
          </a:p>
        </p:txBody>
      </p:sp>
      <p:sp>
        <p:nvSpPr>
          <p:cNvPr id="14" name="Action Button: Custom 13">
            <a:hlinkClick r:id="rId2" action="ppaction://hlinksldjump" highlightClick="1"/>
          </p:cNvPr>
          <p:cNvSpPr/>
          <p:nvPr/>
        </p:nvSpPr>
        <p:spPr>
          <a:xfrm>
            <a:off x="3779912" y="4197084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Bring blood from the body back to the right atrium of the heart</a:t>
            </a:r>
          </a:p>
        </p:txBody>
      </p:sp>
      <p:sp>
        <p:nvSpPr>
          <p:cNvPr id="15" name="Action Button: Custom 14">
            <a:hlinkClick r:id="rId2" action="ppaction://hlinksldjump" highlightClick="1"/>
          </p:cNvPr>
          <p:cNvSpPr/>
          <p:nvPr/>
        </p:nvSpPr>
        <p:spPr>
          <a:xfrm>
            <a:off x="3779912" y="5037177"/>
            <a:ext cx="51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blood flowing from the left ventricle to the left atrium</a:t>
            </a:r>
          </a:p>
        </p:txBody>
      </p:sp>
      <p:sp>
        <p:nvSpPr>
          <p:cNvPr id="16" name="Action Button: Custom 15">
            <a:hlinkClick r:id="rId2" action="ppaction://hlinksldjump" highlightClick="1"/>
          </p:cNvPr>
          <p:cNvSpPr/>
          <p:nvPr/>
        </p:nvSpPr>
        <p:spPr>
          <a:xfrm>
            <a:off x="3779912" y="836712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the backflow of blood, between the right atrium and right ventricle</a:t>
            </a:r>
          </a:p>
        </p:txBody>
      </p:sp>
      <p:sp>
        <p:nvSpPr>
          <p:cNvPr id="17" name="Action Button: Custom 16">
            <a:hlinkClick r:id="rId2" action="ppaction://hlinksldjump" highlightClick="1"/>
          </p:cNvPr>
          <p:cNvSpPr/>
          <p:nvPr/>
        </p:nvSpPr>
        <p:spPr>
          <a:xfrm>
            <a:off x="3779912" y="1676805"/>
            <a:ext cx="51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the valves blowing inside out when the ventricles contract</a:t>
            </a:r>
          </a:p>
        </p:txBody>
      </p:sp>
      <p:sp>
        <p:nvSpPr>
          <p:cNvPr id="18" name="Action Button: Custom 17">
            <a:hlinkClick r:id="rId2" action="ppaction://hlinksldjump" highlightClick="1"/>
          </p:cNvPr>
          <p:cNvSpPr/>
          <p:nvPr/>
        </p:nvSpPr>
        <p:spPr>
          <a:xfrm>
            <a:off x="3779912" y="5877272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Send out waves of impulses to muscles of both atria causing atria to contract</a:t>
            </a:r>
          </a:p>
        </p:txBody>
      </p:sp>
    </p:spTree>
    <p:extLst>
      <p:ext uri="{BB962C8B-B14F-4D97-AF65-F5344CB8AC3E}">
        <p14:creationId xmlns:p14="http://schemas.microsoft.com/office/powerpoint/2010/main" val="40222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162375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278" y="44624"/>
            <a:ext cx="8229600" cy="720080"/>
          </a:xfrm>
        </p:spPr>
        <p:txBody>
          <a:bodyPr>
            <a:normAutofit/>
          </a:bodyPr>
          <a:lstStyle/>
          <a:p>
            <a:r>
              <a:rPr lang="en-IE" sz="3600" dirty="0" smtClean="0"/>
              <a:t>What is the function of the pacemaker?</a:t>
            </a:r>
            <a:endParaRPr lang="en-IE" sz="36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251520" y="2516898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Bring blood from the heart to the lungs</a:t>
            </a:r>
          </a:p>
        </p:txBody>
      </p:sp>
      <p:sp>
        <p:nvSpPr>
          <p:cNvPr id="5" name="Action Button: Custom 4">
            <a:hlinkClick r:id="rId2" action="ppaction://hlinksldjump" highlightClick="1"/>
          </p:cNvPr>
          <p:cNvSpPr/>
          <p:nvPr/>
        </p:nvSpPr>
        <p:spPr>
          <a:xfrm>
            <a:off x="251520" y="3356991"/>
            <a:ext cx="33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Bring blood to the heart from the lungs</a:t>
            </a:r>
          </a:p>
        </p:txBody>
      </p:sp>
      <p:sp>
        <p:nvSpPr>
          <p:cNvPr id="6" name="Action Button: Custom 5">
            <a:hlinkClick r:id="rId2" action="ppaction://hlinksldjump" highlightClick="1"/>
          </p:cNvPr>
          <p:cNvSpPr/>
          <p:nvPr/>
        </p:nvSpPr>
        <p:spPr>
          <a:xfrm>
            <a:off x="251520" y="4197084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Carry oxygenated blood to the tissues of the body</a:t>
            </a:r>
          </a:p>
        </p:txBody>
      </p:sp>
      <p:sp>
        <p:nvSpPr>
          <p:cNvPr id="7" name="Action Button: Custom 6">
            <a:hlinkClick r:id="rId2" action="ppaction://hlinksldjump" highlightClick="1"/>
          </p:cNvPr>
          <p:cNvSpPr/>
          <p:nvPr/>
        </p:nvSpPr>
        <p:spPr>
          <a:xfrm>
            <a:off x="251520" y="5037177"/>
            <a:ext cx="33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venae cavae</a:t>
            </a:r>
          </a:p>
        </p:txBody>
      </p:sp>
      <p:sp>
        <p:nvSpPr>
          <p:cNvPr id="9" name="Action Button: Custom 8">
            <a:hlinkClick r:id="rId2" action="ppaction://hlinksldjump" highlightClick="1"/>
          </p:cNvPr>
          <p:cNvSpPr/>
          <p:nvPr/>
        </p:nvSpPr>
        <p:spPr>
          <a:xfrm>
            <a:off x="251520" y="836712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A wall that divides a structure into two parts</a:t>
            </a:r>
          </a:p>
        </p:txBody>
      </p:sp>
      <p:sp>
        <p:nvSpPr>
          <p:cNvPr id="10" name="Action Button: Custom 9">
            <a:hlinkClick r:id="rId2" action="ppaction://hlinksldjump" highlightClick="1"/>
          </p:cNvPr>
          <p:cNvSpPr/>
          <p:nvPr/>
        </p:nvSpPr>
        <p:spPr>
          <a:xfrm>
            <a:off x="251520" y="1676805"/>
            <a:ext cx="33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pulmonary veins</a:t>
            </a:r>
          </a:p>
        </p:txBody>
      </p:sp>
      <p:sp>
        <p:nvSpPr>
          <p:cNvPr id="11" name="Action Button: Custom 10">
            <a:hlinkClick r:id="rId2" action="ppaction://hlinksldjump" highlightClick="1"/>
          </p:cNvPr>
          <p:cNvSpPr/>
          <p:nvPr/>
        </p:nvSpPr>
        <p:spPr>
          <a:xfrm>
            <a:off x="251520" y="5877272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the backflow </a:t>
            </a:r>
            <a:r>
              <a:rPr lang="en-IE" sz="2400" dirty="0" smtClean="0">
                <a:solidFill>
                  <a:schemeClr val="tx1"/>
                </a:solidFill>
              </a:rPr>
              <a:t>of </a:t>
            </a:r>
            <a:r>
              <a:rPr lang="en-IE" sz="2400" dirty="0">
                <a:solidFill>
                  <a:schemeClr val="tx1"/>
                </a:solidFill>
              </a:rPr>
              <a:t>blood into the heart</a:t>
            </a:r>
          </a:p>
        </p:txBody>
      </p:sp>
      <p:sp>
        <p:nvSpPr>
          <p:cNvPr id="12" name="Action Button: Custom 11">
            <a:hlinkClick r:id="rId2" action="ppaction://hlinksldjump" highlightClick="1"/>
          </p:cNvPr>
          <p:cNvSpPr/>
          <p:nvPr/>
        </p:nvSpPr>
        <p:spPr>
          <a:xfrm>
            <a:off x="3779912" y="2516898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right auricle and pass it into the pulmonary artery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3" name="Action Button: Custom 12">
            <a:hlinkClick r:id="rId2" action="ppaction://hlinksldjump" highlightClick="1"/>
          </p:cNvPr>
          <p:cNvSpPr/>
          <p:nvPr/>
        </p:nvSpPr>
        <p:spPr>
          <a:xfrm>
            <a:off x="3779912" y="3356991"/>
            <a:ext cx="51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left auricle and pass it into the aorta</a:t>
            </a:r>
          </a:p>
        </p:txBody>
      </p:sp>
      <p:sp>
        <p:nvSpPr>
          <p:cNvPr id="14" name="Action Button: Custom 13">
            <a:hlinkClick r:id="rId2" action="ppaction://hlinksldjump" highlightClick="1"/>
          </p:cNvPr>
          <p:cNvSpPr/>
          <p:nvPr/>
        </p:nvSpPr>
        <p:spPr>
          <a:xfrm>
            <a:off x="3779912" y="4197084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Bring blood from the body back to the right atrium of the heart</a:t>
            </a:r>
          </a:p>
        </p:txBody>
      </p:sp>
      <p:sp>
        <p:nvSpPr>
          <p:cNvPr id="15" name="Action Button: Custom 14">
            <a:hlinkClick r:id="rId2" action="ppaction://hlinksldjump" highlightClick="1"/>
          </p:cNvPr>
          <p:cNvSpPr/>
          <p:nvPr/>
        </p:nvSpPr>
        <p:spPr>
          <a:xfrm>
            <a:off x="3779912" y="5037177"/>
            <a:ext cx="51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blood flowing from the left ventricle to the left atrium</a:t>
            </a:r>
          </a:p>
        </p:txBody>
      </p:sp>
      <p:sp>
        <p:nvSpPr>
          <p:cNvPr id="16" name="Action Button: Custom 15">
            <a:hlinkClick r:id="rId2" action="ppaction://hlinksldjump" highlightClick="1"/>
          </p:cNvPr>
          <p:cNvSpPr/>
          <p:nvPr/>
        </p:nvSpPr>
        <p:spPr>
          <a:xfrm>
            <a:off x="3779912" y="836712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the backflow of blood, between the right atrium and right ventricle</a:t>
            </a:r>
          </a:p>
        </p:txBody>
      </p:sp>
      <p:sp>
        <p:nvSpPr>
          <p:cNvPr id="17" name="Action Button: Custom 16">
            <a:hlinkClick r:id="rId2" action="ppaction://hlinksldjump" highlightClick="1"/>
          </p:cNvPr>
          <p:cNvSpPr/>
          <p:nvPr/>
        </p:nvSpPr>
        <p:spPr>
          <a:xfrm>
            <a:off x="3779912" y="1676805"/>
            <a:ext cx="51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the valves blowing inside out when the ventricles contract</a:t>
            </a:r>
          </a:p>
        </p:txBody>
      </p:sp>
      <p:sp>
        <p:nvSpPr>
          <p:cNvPr id="18" name="Action Button: Custom 17">
            <a:hlinkClick r:id="" action="ppaction://hlinkshowjump?jump=nextslide" highlightClick="1"/>
          </p:cNvPr>
          <p:cNvSpPr/>
          <p:nvPr/>
        </p:nvSpPr>
        <p:spPr>
          <a:xfrm>
            <a:off x="3779912" y="5877272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Send out waves of impulses to muscles of both atria causing atria to contract</a:t>
            </a:r>
          </a:p>
        </p:txBody>
      </p:sp>
    </p:spTree>
    <p:extLst>
      <p:ext uri="{BB962C8B-B14F-4D97-AF65-F5344CB8AC3E}">
        <p14:creationId xmlns:p14="http://schemas.microsoft.com/office/powerpoint/2010/main" val="259040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481695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278" y="44624"/>
            <a:ext cx="8229600" cy="720080"/>
          </a:xfrm>
        </p:spPr>
        <p:txBody>
          <a:bodyPr>
            <a:normAutofit/>
          </a:bodyPr>
          <a:lstStyle/>
          <a:p>
            <a:r>
              <a:rPr lang="en-IE" sz="3600" dirty="0" smtClean="0"/>
              <a:t>What is the function of the vena cava?</a:t>
            </a:r>
            <a:endParaRPr lang="en-IE" sz="36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251520" y="2516898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Bring blood from the heart to the lungs</a:t>
            </a:r>
          </a:p>
        </p:txBody>
      </p:sp>
      <p:sp>
        <p:nvSpPr>
          <p:cNvPr id="5" name="Action Button: Custom 4">
            <a:hlinkClick r:id="rId2" action="ppaction://hlinksldjump" highlightClick="1"/>
          </p:cNvPr>
          <p:cNvSpPr/>
          <p:nvPr/>
        </p:nvSpPr>
        <p:spPr>
          <a:xfrm>
            <a:off x="251520" y="3356991"/>
            <a:ext cx="33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Bring blood to the heart from the lungs</a:t>
            </a:r>
          </a:p>
        </p:txBody>
      </p:sp>
      <p:sp>
        <p:nvSpPr>
          <p:cNvPr id="6" name="Action Button: Custom 5">
            <a:hlinkClick r:id="rId2" action="ppaction://hlinksldjump" highlightClick="1"/>
          </p:cNvPr>
          <p:cNvSpPr/>
          <p:nvPr/>
        </p:nvSpPr>
        <p:spPr>
          <a:xfrm>
            <a:off x="251520" y="4197084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Carry oxygenated blood to the tissues of the body</a:t>
            </a:r>
          </a:p>
        </p:txBody>
      </p:sp>
      <p:sp>
        <p:nvSpPr>
          <p:cNvPr id="7" name="Action Button: Custom 6">
            <a:hlinkClick r:id="rId2" action="ppaction://hlinksldjump" highlightClick="1"/>
          </p:cNvPr>
          <p:cNvSpPr/>
          <p:nvPr/>
        </p:nvSpPr>
        <p:spPr>
          <a:xfrm>
            <a:off x="251520" y="5037177"/>
            <a:ext cx="33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venae cavae</a:t>
            </a:r>
          </a:p>
        </p:txBody>
      </p:sp>
      <p:sp>
        <p:nvSpPr>
          <p:cNvPr id="9" name="Action Button: Custom 8">
            <a:hlinkClick r:id="rId2" action="ppaction://hlinksldjump" highlightClick="1"/>
          </p:cNvPr>
          <p:cNvSpPr/>
          <p:nvPr/>
        </p:nvSpPr>
        <p:spPr>
          <a:xfrm>
            <a:off x="251520" y="836712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A wall that divides a structure into two parts</a:t>
            </a:r>
          </a:p>
        </p:txBody>
      </p:sp>
      <p:sp>
        <p:nvSpPr>
          <p:cNvPr id="10" name="Action Button: Custom 9">
            <a:hlinkClick r:id="rId2" action="ppaction://hlinksldjump" highlightClick="1"/>
          </p:cNvPr>
          <p:cNvSpPr/>
          <p:nvPr/>
        </p:nvSpPr>
        <p:spPr>
          <a:xfrm>
            <a:off x="251520" y="1676805"/>
            <a:ext cx="33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pulmonary veins</a:t>
            </a:r>
          </a:p>
        </p:txBody>
      </p:sp>
      <p:sp>
        <p:nvSpPr>
          <p:cNvPr id="11" name="Action Button: Custom 10">
            <a:hlinkClick r:id="rId2" action="ppaction://hlinksldjump" highlightClick="1"/>
          </p:cNvPr>
          <p:cNvSpPr/>
          <p:nvPr/>
        </p:nvSpPr>
        <p:spPr>
          <a:xfrm>
            <a:off x="251520" y="5877272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the backflow </a:t>
            </a:r>
            <a:r>
              <a:rPr lang="en-IE" sz="2400" dirty="0" smtClean="0">
                <a:solidFill>
                  <a:schemeClr val="tx1"/>
                </a:solidFill>
              </a:rPr>
              <a:t>of </a:t>
            </a:r>
            <a:r>
              <a:rPr lang="en-IE" sz="2400" dirty="0">
                <a:solidFill>
                  <a:schemeClr val="tx1"/>
                </a:solidFill>
              </a:rPr>
              <a:t>blood into the heart</a:t>
            </a:r>
          </a:p>
        </p:txBody>
      </p:sp>
      <p:sp>
        <p:nvSpPr>
          <p:cNvPr id="12" name="Action Button: Custom 11">
            <a:hlinkClick r:id="rId2" action="ppaction://hlinksldjump" highlightClick="1"/>
          </p:cNvPr>
          <p:cNvSpPr/>
          <p:nvPr/>
        </p:nvSpPr>
        <p:spPr>
          <a:xfrm>
            <a:off x="3779912" y="2516898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right auricle and pass it into the pulmonary artery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3" name="Action Button: Custom 12">
            <a:hlinkClick r:id="rId2" action="ppaction://hlinksldjump" highlightClick="1"/>
          </p:cNvPr>
          <p:cNvSpPr/>
          <p:nvPr/>
        </p:nvSpPr>
        <p:spPr>
          <a:xfrm>
            <a:off x="3779912" y="3356991"/>
            <a:ext cx="51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left auricle and pass it into the aorta</a:t>
            </a:r>
          </a:p>
        </p:txBody>
      </p:sp>
      <p:sp>
        <p:nvSpPr>
          <p:cNvPr id="14" name="Action Button: Custom 13">
            <a:hlinkClick r:id="" action="ppaction://hlinkshowjump?jump=nextslide" highlightClick="1"/>
          </p:cNvPr>
          <p:cNvSpPr/>
          <p:nvPr/>
        </p:nvSpPr>
        <p:spPr>
          <a:xfrm>
            <a:off x="3779912" y="4197084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Bring blood from the body back to the right atrium of the heart</a:t>
            </a:r>
          </a:p>
        </p:txBody>
      </p:sp>
      <p:sp>
        <p:nvSpPr>
          <p:cNvPr id="15" name="Action Button: Custom 14">
            <a:hlinkClick r:id="rId2" action="ppaction://hlinksldjump" highlightClick="1"/>
          </p:cNvPr>
          <p:cNvSpPr/>
          <p:nvPr/>
        </p:nvSpPr>
        <p:spPr>
          <a:xfrm>
            <a:off x="3779912" y="5037177"/>
            <a:ext cx="51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blood flowing from the left ventricle to the left atrium</a:t>
            </a:r>
          </a:p>
        </p:txBody>
      </p:sp>
      <p:sp>
        <p:nvSpPr>
          <p:cNvPr id="16" name="Action Button: Custom 15">
            <a:hlinkClick r:id="rId2" action="ppaction://hlinksldjump" highlightClick="1"/>
          </p:cNvPr>
          <p:cNvSpPr/>
          <p:nvPr/>
        </p:nvSpPr>
        <p:spPr>
          <a:xfrm>
            <a:off x="3779912" y="836712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the backflow of blood, between the right atrium and right ventricle</a:t>
            </a:r>
          </a:p>
        </p:txBody>
      </p:sp>
      <p:sp>
        <p:nvSpPr>
          <p:cNvPr id="17" name="Action Button: Custom 16">
            <a:hlinkClick r:id="rId2" action="ppaction://hlinksldjump" highlightClick="1"/>
          </p:cNvPr>
          <p:cNvSpPr/>
          <p:nvPr/>
        </p:nvSpPr>
        <p:spPr>
          <a:xfrm>
            <a:off x="3779912" y="1676805"/>
            <a:ext cx="51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the valves blowing inside out when the ventricles contract</a:t>
            </a:r>
          </a:p>
        </p:txBody>
      </p:sp>
      <p:sp>
        <p:nvSpPr>
          <p:cNvPr id="18" name="Action Button: Custom 17">
            <a:hlinkClick r:id="rId2" action="ppaction://hlinksldjump" highlightClick="1"/>
          </p:cNvPr>
          <p:cNvSpPr/>
          <p:nvPr/>
        </p:nvSpPr>
        <p:spPr>
          <a:xfrm>
            <a:off x="3779912" y="5877272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Send out waves of impulses to muscles of both atria causing atria to contract</a:t>
            </a:r>
          </a:p>
        </p:txBody>
      </p:sp>
    </p:spTree>
    <p:extLst>
      <p:ext uri="{BB962C8B-B14F-4D97-AF65-F5344CB8AC3E}">
        <p14:creationId xmlns:p14="http://schemas.microsoft.com/office/powerpoint/2010/main" val="259040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481695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720080"/>
          </a:xfrm>
        </p:spPr>
        <p:txBody>
          <a:bodyPr>
            <a:normAutofit/>
          </a:bodyPr>
          <a:lstStyle/>
          <a:p>
            <a:r>
              <a:rPr lang="en-IE" sz="3600" dirty="0" smtClean="0"/>
              <a:t>What is the function of the right atrium/auricle?</a:t>
            </a:r>
            <a:endParaRPr lang="en-IE" sz="36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251520" y="2516898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Bring blood from the heart to the lungs</a:t>
            </a:r>
          </a:p>
        </p:txBody>
      </p:sp>
      <p:sp>
        <p:nvSpPr>
          <p:cNvPr id="5" name="Action Button: Custom 4">
            <a:hlinkClick r:id="rId2" action="ppaction://hlinksldjump" highlightClick="1"/>
          </p:cNvPr>
          <p:cNvSpPr/>
          <p:nvPr/>
        </p:nvSpPr>
        <p:spPr>
          <a:xfrm>
            <a:off x="251520" y="3356991"/>
            <a:ext cx="33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Bring blood to the heart from the lungs</a:t>
            </a:r>
          </a:p>
        </p:txBody>
      </p:sp>
      <p:sp>
        <p:nvSpPr>
          <p:cNvPr id="6" name="Action Button: Custom 5">
            <a:hlinkClick r:id="rId2" action="ppaction://hlinksldjump" highlightClick="1"/>
          </p:cNvPr>
          <p:cNvSpPr/>
          <p:nvPr/>
        </p:nvSpPr>
        <p:spPr>
          <a:xfrm>
            <a:off x="251520" y="4197084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Carry oxygenated blood to the tissues of the body</a:t>
            </a:r>
          </a:p>
        </p:txBody>
      </p:sp>
      <p:sp>
        <p:nvSpPr>
          <p:cNvPr id="7" name="Action Button: Custom 6">
            <a:hlinkClick r:id="" action="ppaction://hlinkshowjump?jump=nextslide" highlightClick="1"/>
          </p:cNvPr>
          <p:cNvSpPr/>
          <p:nvPr/>
        </p:nvSpPr>
        <p:spPr>
          <a:xfrm>
            <a:off x="251520" y="5037177"/>
            <a:ext cx="33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venae cavae</a:t>
            </a:r>
          </a:p>
        </p:txBody>
      </p:sp>
      <p:sp>
        <p:nvSpPr>
          <p:cNvPr id="9" name="Action Button: Custom 8">
            <a:hlinkClick r:id="rId2" action="ppaction://hlinksldjump" highlightClick="1"/>
          </p:cNvPr>
          <p:cNvSpPr/>
          <p:nvPr/>
        </p:nvSpPr>
        <p:spPr>
          <a:xfrm>
            <a:off x="251520" y="836712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A wall that divides a structure into two parts</a:t>
            </a:r>
          </a:p>
        </p:txBody>
      </p:sp>
      <p:sp>
        <p:nvSpPr>
          <p:cNvPr id="10" name="Action Button: Custom 9">
            <a:hlinkClick r:id="rId2" action="ppaction://hlinksldjump" highlightClick="1"/>
          </p:cNvPr>
          <p:cNvSpPr/>
          <p:nvPr/>
        </p:nvSpPr>
        <p:spPr>
          <a:xfrm>
            <a:off x="251520" y="1676805"/>
            <a:ext cx="33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pulmonary veins</a:t>
            </a:r>
          </a:p>
        </p:txBody>
      </p:sp>
      <p:sp>
        <p:nvSpPr>
          <p:cNvPr id="11" name="Action Button: Custom 10">
            <a:hlinkClick r:id="rId2" action="ppaction://hlinksldjump" highlightClick="1"/>
          </p:cNvPr>
          <p:cNvSpPr/>
          <p:nvPr/>
        </p:nvSpPr>
        <p:spPr>
          <a:xfrm>
            <a:off x="251520" y="5877272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the backflow </a:t>
            </a:r>
            <a:r>
              <a:rPr lang="en-IE" sz="2400" dirty="0" smtClean="0">
                <a:solidFill>
                  <a:schemeClr val="tx1"/>
                </a:solidFill>
              </a:rPr>
              <a:t>of </a:t>
            </a:r>
            <a:r>
              <a:rPr lang="en-IE" sz="2400" dirty="0">
                <a:solidFill>
                  <a:schemeClr val="tx1"/>
                </a:solidFill>
              </a:rPr>
              <a:t>blood into the heart</a:t>
            </a:r>
          </a:p>
        </p:txBody>
      </p:sp>
      <p:sp>
        <p:nvSpPr>
          <p:cNvPr id="12" name="Action Button: Custom 11">
            <a:hlinkClick r:id="rId2" action="ppaction://hlinksldjump" highlightClick="1"/>
          </p:cNvPr>
          <p:cNvSpPr/>
          <p:nvPr/>
        </p:nvSpPr>
        <p:spPr>
          <a:xfrm>
            <a:off x="3779912" y="2516898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right auricle and pass it into the pulmonary artery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3" name="Action Button: Custom 12">
            <a:hlinkClick r:id="rId2" action="ppaction://hlinksldjump" highlightClick="1"/>
          </p:cNvPr>
          <p:cNvSpPr/>
          <p:nvPr/>
        </p:nvSpPr>
        <p:spPr>
          <a:xfrm>
            <a:off x="3779912" y="3356991"/>
            <a:ext cx="51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left auricle and pass it into the aorta</a:t>
            </a:r>
          </a:p>
        </p:txBody>
      </p:sp>
      <p:sp>
        <p:nvSpPr>
          <p:cNvPr id="14" name="Action Button: Custom 13">
            <a:hlinkClick r:id="rId2" action="ppaction://hlinksldjump" highlightClick="1"/>
          </p:cNvPr>
          <p:cNvSpPr/>
          <p:nvPr/>
        </p:nvSpPr>
        <p:spPr>
          <a:xfrm>
            <a:off x="3779912" y="4197084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Bring blood from the body back to the right atrium of the heart</a:t>
            </a:r>
          </a:p>
        </p:txBody>
      </p:sp>
      <p:sp>
        <p:nvSpPr>
          <p:cNvPr id="15" name="Action Button: Custom 14">
            <a:hlinkClick r:id="rId2" action="ppaction://hlinksldjump" highlightClick="1"/>
          </p:cNvPr>
          <p:cNvSpPr/>
          <p:nvPr/>
        </p:nvSpPr>
        <p:spPr>
          <a:xfrm>
            <a:off x="3779912" y="5037177"/>
            <a:ext cx="51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blood flowing from the left ventricle to the left atrium</a:t>
            </a:r>
          </a:p>
        </p:txBody>
      </p:sp>
      <p:sp>
        <p:nvSpPr>
          <p:cNvPr id="16" name="Action Button: Custom 15">
            <a:hlinkClick r:id="rId2" action="ppaction://hlinksldjump" highlightClick="1"/>
          </p:cNvPr>
          <p:cNvSpPr/>
          <p:nvPr/>
        </p:nvSpPr>
        <p:spPr>
          <a:xfrm>
            <a:off x="3779912" y="836712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the backflow of blood, between the right atrium and right ventricle</a:t>
            </a:r>
          </a:p>
        </p:txBody>
      </p:sp>
      <p:sp>
        <p:nvSpPr>
          <p:cNvPr id="17" name="Action Button: Custom 16">
            <a:hlinkClick r:id="rId2" action="ppaction://hlinksldjump" highlightClick="1"/>
          </p:cNvPr>
          <p:cNvSpPr/>
          <p:nvPr/>
        </p:nvSpPr>
        <p:spPr>
          <a:xfrm>
            <a:off x="3779912" y="1676805"/>
            <a:ext cx="51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the valves blowing inside out when the ventricles contract</a:t>
            </a:r>
          </a:p>
        </p:txBody>
      </p:sp>
      <p:sp>
        <p:nvSpPr>
          <p:cNvPr id="18" name="Action Button: Custom 17">
            <a:hlinkClick r:id="rId2" action="ppaction://hlinksldjump" highlightClick="1"/>
          </p:cNvPr>
          <p:cNvSpPr/>
          <p:nvPr/>
        </p:nvSpPr>
        <p:spPr>
          <a:xfrm>
            <a:off x="3779912" y="5877272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Send out waves of impulses to muscles of both atria causing atria to contract</a:t>
            </a:r>
          </a:p>
        </p:txBody>
      </p:sp>
    </p:spTree>
    <p:extLst>
      <p:ext uri="{BB962C8B-B14F-4D97-AF65-F5344CB8AC3E}">
        <p14:creationId xmlns:p14="http://schemas.microsoft.com/office/powerpoint/2010/main" val="259040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77643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481695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278" y="44624"/>
            <a:ext cx="8229600" cy="720080"/>
          </a:xfrm>
        </p:spPr>
        <p:txBody>
          <a:bodyPr>
            <a:normAutofit/>
          </a:bodyPr>
          <a:lstStyle/>
          <a:p>
            <a:r>
              <a:rPr lang="en-IE" sz="3600" dirty="0" smtClean="0"/>
              <a:t>What is the function of the tricuspid valve?</a:t>
            </a:r>
            <a:endParaRPr lang="en-IE" sz="36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251520" y="2516898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Bring blood from the heart to the lungs</a:t>
            </a:r>
          </a:p>
        </p:txBody>
      </p:sp>
      <p:sp>
        <p:nvSpPr>
          <p:cNvPr id="5" name="Action Button: Custom 4">
            <a:hlinkClick r:id="rId2" action="ppaction://hlinksldjump" highlightClick="1"/>
          </p:cNvPr>
          <p:cNvSpPr/>
          <p:nvPr/>
        </p:nvSpPr>
        <p:spPr>
          <a:xfrm>
            <a:off x="251520" y="3356991"/>
            <a:ext cx="33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Bring blood to the heart from the lungs</a:t>
            </a:r>
          </a:p>
        </p:txBody>
      </p:sp>
      <p:sp>
        <p:nvSpPr>
          <p:cNvPr id="6" name="Action Button: Custom 5">
            <a:hlinkClick r:id="rId2" action="ppaction://hlinksldjump" highlightClick="1"/>
          </p:cNvPr>
          <p:cNvSpPr/>
          <p:nvPr/>
        </p:nvSpPr>
        <p:spPr>
          <a:xfrm>
            <a:off x="251520" y="4197084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Carry oxygenated blood to the tissues of the body</a:t>
            </a:r>
          </a:p>
        </p:txBody>
      </p:sp>
      <p:sp>
        <p:nvSpPr>
          <p:cNvPr id="7" name="Action Button: Custom 6">
            <a:hlinkClick r:id="rId2" action="ppaction://hlinksldjump" highlightClick="1"/>
          </p:cNvPr>
          <p:cNvSpPr/>
          <p:nvPr/>
        </p:nvSpPr>
        <p:spPr>
          <a:xfrm>
            <a:off x="251520" y="5037177"/>
            <a:ext cx="33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venae cavae</a:t>
            </a:r>
          </a:p>
        </p:txBody>
      </p:sp>
      <p:sp>
        <p:nvSpPr>
          <p:cNvPr id="9" name="Action Button: Custom 8">
            <a:hlinkClick r:id="rId2" action="ppaction://hlinksldjump" highlightClick="1"/>
          </p:cNvPr>
          <p:cNvSpPr/>
          <p:nvPr/>
        </p:nvSpPr>
        <p:spPr>
          <a:xfrm>
            <a:off x="251520" y="836712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A wall that divides a structure into two parts</a:t>
            </a:r>
          </a:p>
        </p:txBody>
      </p:sp>
      <p:sp>
        <p:nvSpPr>
          <p:cNvPr id="10" name="Action Button: Custom 9">
            <a:hlinkClick r:id="rId2" action="ppaction://hlinksldjump" highlightClick="1"/>
          </p:cNvPr>
          <p:cNvSpPr/>
          <p:nvPr/>
        </p:nvSpPr>
        <p:spPr>
          <a:xfrm>
            <a:off x="251520" y="1676805"/>
            <a:ext cx="33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pulmonary veins</a:t>
            </a:r>
          </a:p>
        </p:txBody>
      </p:sp>
      <p:sp>
        <p:nvSpPr>
          <p:cNvPr id="11" name="Action Button: Custom 10">
            <a:hlinkClick r:id="rId2" action="ppaction://hlinksldjump" highlightClick="1"/>
          </p:cNvPr>
          <p:cNvSpPr/>
          <p:nvPr/>
        </p:nvSpPr>
        <p:spPr>
          <a:xfrm>
            <a:off x="251520" y="5877272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the backflow </a:t>
            </a:r>
            <a:r>
              <a:rPr lang="en-IE" sz="2400" dirty="0" smtClean="0">
                <a:solidFill>
                  <a:schemeClr val="tx1"/>
                </a:solidFill>
              </a:rPr>
              <a:t>of </a:t>
            </a:r>
            <a:r>
              <a:rPr lang="en-IE" sz="2400" dirty="0">
                <a:solidFill>
                  <a:schemeClr val="tx1"/>
                </a:solidFill>
              </a:rPr>
              <a:t>blood into the heart</a:t>
            </a:r>
          </a:p>
        </p:txBody>
      </p:sp>
      <p:sp>
        <p:nvSpPr>
          <p:cNvPr id="12" name="Action Button: Custom 11">
            <a:hlinkClick r:id="rId2" action="ppaction://hlinksldjump" highlightClick="1"/>
          </p:cNvPr>
          <p:cNvSpPr/>
          <p:nvPr/>
        </p:nvSpPr>
        <p:spPr>
          <a:xfrm>
            <a:off x="3779912" y="2516898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right auricle and pass it into the pulmonary artery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3" name="Action Button: Custom 12">
            <a:hlinkClick r:id="rId2" action="ppaction://hlinksldjump" highlightClick="1"/>
          </p:cNvPr>
          <p:cNvSpPr/>
          <p:nvPr/>
        </p:nvSpPr>
        <p:spPr>
          <a:xfrm>
            <a:off x="3779912" y="3356991"/>
            <a:ext cx="51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left auricle and pass it into the aorta</a:t>
            </a:r>
          </a:p>
        </p:txBody>
      </p:sp>
      <p:sp>
        <p:nvSpPr>
          <p:cNvPr id="14" name="Action Button: Custom 13">
            <a:hlinkClick r:id="rId2" action="ppaction://hlinksldjump" highlightClick="1"/>
          </p:cNvPr>
          <p:cNvSpPr/>
          <p:nvPr/>
        </p:nvSpPr>
        <p:spPr>
          <a:xfrm>
            <a:off x="3779912" y="4197084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Bring blood from the body back to the right atrium of the heart</a:t>
            </a:r>
          </a:p>
        </p:txBody>
      </p:sp>
      <p:sp>
        <p:nvSpPr>
          <p:cNvPr id="15" name="Action Button: Custom 14">
            <a:hlinkClick r:id="rId2" action="ppaction://hlinksldjump" highlightClick="1"/>
          </p:cNvPr>
          <p:cNvSpPr/>
          <p:nvPr/>
        </p:nvSpPr>
        <p:spPr>
          <a:xfrm>
            <a:off x="3779912" y="5037177"/>
            <a:ext cx="51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blood flowing from the left ventricle to the left atrium</a:t>
            </a:r>
          </a:p>
        </p:txBody>
      </p:sp>
      <p:sp>
        <p:nvSpPr>
          <p:cNvPr id="16" name="Action Button: Custom 15">
            <a:hlinkClick r:id="" action="ppaction://hlinkshowjump?jump=nextslide" highlightClick="1"/>
          </p:cNvPr>
          <p:cNvSpPr/>
          <p:nvPr/>
        </p:nvSpPr>
        <p:spPr>
          <a:xfrm>
            <a:off x="3779912" y="836712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the backflow of blood, between the right atrium and right ventricle</a:t>
            </a:r>
          </a:p>
        </p:txBody>
      </p:sp>
      <p:sp>
        <p:nvSpPr>
          <p:cNvPr id="17" name="Action Button: Custom 16">
            <a:hlinkClick r:id="rId2" action="ppaction://hlinksldjump" highlightClick="1"/>
          </p:cNvPr>
          <p:cNvSpPr/>
          <p:nvPr/>
        </p:nvSpPr>
        <p:spPr>
          <a:xfrm>
            <a:off x="3779912" y="1676805"/>
            <a:ext cx="51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the valves blowing inside out when the ventricles contract</a:t>
            </a:r>
          </a:p>
        </p:txBody>
      </p:sp>
      <p:sp>
        <p:nvSpPr>
          <p:cNvPr id="18" name="Action Button: Custom 17">
            <a:hlinkClick r:id="rId2" action="ppaction://hlinksldjump" highlightClick="1"/>
          </p:cNvPr>
          <p:cNvSpPr/>
          <p:nvPr/>
        </p:nvSpPr>
        <p:spPr>
          <a:xfrm>
            <a:off x="3779912" y="5877272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Send out waves of impulses to muscles of both atria causing atria to contract</a:t>
            </a:r>
          </a:p>
        </p:txBody>
      </p:sp>
    </p:spTree>
    <p:extLst>
      <p:ext uri="{BB962C8B-B14F-4D97-AF65-F5344CB8AC3E}">
        <p14:creationId xmlns:p14="http://schemas.microsoft.com/office/powerpoint/2010/main" val="259040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481695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720080"/>
          </a:xfrm>
        </p:spPr>
        <p:txBody>
          <a:bodyPr>
            <a:normAutofit/>
          </a:bodyPr>
          <a:lstStyle/>
          <a:p>
            <a:r>
              <a:rPr lang="en-IE" sz="3600" dirty="0" smtClean="0"/>
              <a:t>What is the function of the chordae tendinae?</a:t>
            </a:r>
            <a:endParaRPr lang="en-IE" sz="36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251520" y="2516898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Bring blood from the heart to the lungs</a:t>
            </a:r>
          </a:p>
        </p:txBody>
      </p:sp>
      <p:sp>
        <p:nvSpPr>
          <p:cNvPr id="5" name="Action Button: Custom 4">
            <a:hlinkClick r:id="rId2" action="ppaction://hlinksldjump" highlightClick="1"/>
          </p:cNvPr>
          <p:cNvSpPr/>
          <p:nvPr/>
        </p:nvSpPr>
        <p:spPr>
          <a:xfrm>
            <a:off x="251520" y="3356991"/>
            <a:ext cx="33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Bring blood to the heart from the lungs</a:t>
            </a:r>
          </a:p>
        </p:txBody>
      </p:sp>
      <p:sp>
        <p:nvSpPr>
          <p:cNvPr id="6" name="Action Button: Custom 5">
            <a:hlinkClick r:id="rId2" action="ppaction://hlinksldjump" highlightClick="1"/>
          </p:cNvPr>
          <p:cNvSpPr/>
          <p:nvPr/>
        </p:nvSpPr>
        <p:spPr>
          <a:xfrm>
            <a:off x="251520" y="4197084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Carry oxygenated blood to the tissues of the body</a:t>
            </a:r>
          </a:p>
        </p:txBody>
      </p:sp>
      <p:sp>
        <p:nvSpPr>
          <p:cNvPr id="7" name="Action Button: Custom 6">
            <a:hlinkClick r:id="rId2" action="ppaction://hlinksldjump" highlightClick="1"/>
          </p:cNvPr>
          <p:cNvSpPr/>
          <p:nvPr/>
        </p:nvSpPr>
        <p:spPr>
          <a:xfrm>
            <a:off x="251520" y="5037177"/>
            <a:ext cx="33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venae cavae</a:t>
            </a:r>
          </a:p>
        </p:txBody>
      </p:sp>
      <p:sp>
        <p:nvSpPr>
          <p:cNvPr id="9" name="Action Button: Custom 8">
            <a:hlinkClick r:id="rId2" action="ppaction://hlinksldjump" highlightClick="1"/>
          </p:cNvPr>
          <p:cNvSpPr/>
          <p:nvPr/>
        </p:nvSpPr>
        <p:spPr>
          <a:xfrm>
            <a:off x="251520" y="836712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A wall that divides a structure into two parts</a:t>
            </a:r>
          </a:p>
        </p:txBody>
      </p:sp>
      <p:sp>
        <p:nvSpPr>
          <p:cNvPr id="10" name="Action Button: Custom 9">
            <a:hlinkClick r:id="rId2" action="ppaction://hlinksldjump" highlightClick="1"/>
          </p:cNvPr>
          <p:cNvSpPr/>
          <p:nvPr/>
        </p:nvSpPr>
        <p:spPr>
          <a:xfrm>
            <a:off x="251520" y="1676805"/>
            <a:ext cx="33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pulmonary veins</a:t>
            </a:r>
          </a:p>
        </p:txBody>
      </p:sp>
      <p:sp>
        <p:nvSpPr>
          <p:cNvPr id="11" name="Action Button: Custom 10">
            <a:hlinkClick r:id="rId2" action="ppaction://hlinksldjump" highlightClick="1"/>
          </p:cNvPr>
          <p:cNvSpPr/>
          <p:nvPr/>
        </p:nvSpPr>
        <p:spPr>
          <a:xfrm>
            <a:off x="251520" y="5877272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the backflow </a:t>
            </a:r>
            <a:r>
              <a:rPr lang="en-IE" sz="2400" dirty="0" smtClean="0">
                <a:solidFill>
                  <a:schemeClr val="tx1"/>
                </a:solidFill>
              </a:rPr>
              <a:t>of </a:t>
            </a:r>
            <a:r>
              <a:rPr lang="en-IE" sz="2400" dirty="0">
                <a:solidFill>
                  <a:schemeClr val="tx1"/>
                </a:solidFill>
              </a:rPr>
              <a:t>blood into the heart</a:t>
            </a:r>
          </a:p>
        </p:txBody>
      </p:sp>
      <p:sp>
        <p:nvSpPr>
          <p:cNvPr id="12" name="Action Button: Custom 11">
            <a:hlinkClick r:id="rId2" action="ppaction://hlinksldjump" highlightClick="1"/>
          </p:cNvPr>
          <p:cNvSpPr/>
          <p:nvPr/>
        </p:nvSpPr>
        <p:spPr>
          <a:xfrm>
            <a:off x="3779912" y="2516898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right auricle and pass it into the pulmonary artery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3" name="Action Button: Custom 12">
            <a:hlinkClick r:id="rId2" action="ppaction://hlinksldjump" highlightClick="1"/>
          </p:cNvPr>
          <p:cNvSpPr/>
          <p:nvPr/>
        </p:nvSpPr>
        <p:spPr>
          <a:xfrm>
            <a:off x="3779912" y="3356991"/>
            <a:ext cx="51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left auricle and pass it into the aorta</a:t>
            </a:r>
          </a:p>
        </p:txBody>
      </p:sp>
      <p:sp>
        <p:nvSpPr>
          <p:cNvPr id="14" name="Action Button: Custom 13">
            <a:hlinkClick r:id="rId2" action="ppaction://hlinksldjump" highlightClick="1"/>
          </p:cNvPr>
          <p:cNvSpPr/>
          <p:nvPr/>
        </p:nvSpPr>
        <p:spPr>
          <a:xfrm>
            <a:off x="3779912" y="4197084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Bring blood from the body back to the right atrium of the heart</a:t>
            </a:r>
          </a:p>
        </p:txBody>
      </p:sp>
      <p:sp>
        <p:nvSpPr>
          <p:cNvPr id="15" name="Action Button: Custom 14">
            <a:hlinkClick r:id="rId2" action="ppaction://hlinksldjump" highlightClick="1"/>
          </p:cNvPr>
          <p:cNvSpPr/>
          <p:nvPr/>
        </p:nvSpPr>
        <p:spPr>
          <a:xfrm>
            <a:off x="3779912" y="5037177"/>
            <a:ext cx="51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blood flowing from the left ventricle to the left atrium</a:t>
            </a:r>
          </a:p>
        </p:txBody>
      </p:sp>
      <p:sp>
        <p:nvSpPr>
          <p:cNvPr id="16" name="Action Button: Custom 15">
            <a:hlinkClick r:id="rId2" action="ppaction://hlinksldjump" highlightClick="1"/>
          </p:cNvPr>
          <p:cNvSpPr/>
          <p:nvPr/>
        </p:nvSpPr>
        <p:spPr>
          <a:xfrm>
            <a:off x="3779912" y="836712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the backflow of blood, between the right atrium and right ventricle</a:t>
            </a:r>
          </a:p>
        </p:txBody>
      </p:sp>
      <p:sp>
        <p:nvSpPr>
          <p:cNvPr id="17" name="Action Button: Custom 16">
            <a:hlinkClick r:id="" action="ppaction://hlinkshowjump?jump=nextslide" highlightClick="1"/>
          </p:cNvPr>
          <p:cNvSpPr/>
          <p:nvPr/>
        </p:nvSpPr>
        <p:spPr>
          <a:xfrm>
            <a:off x="3779912" y="1676805"/>
            <a:ext cx="51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the valves blowing inside out when the ventricles contract</a:t>
            </a:r>
          </a:p>
        </p:txBody>
      </p:sp>
      <p:sp>
        <p:nvSpPr>
          <p:cNvPr id="18" name="Action Button: Custom 17">
            <a:hlinkClick r:id="rId2" action="ppaction://hlinksldjump" highlightClick="1"/>
          </p:cNvPr>
          <p:cNvSpPr/>
          <p:nvPr/>
        </p:nvSpPr>
        <p:spPr>
          <a:xfrm>
            <a:off x="3779912" y="5877272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Send out waves of impulses to muscles of both atria causing atria to contract</a:t>
            </a:r>
          </a:p>
        </p:txBody>
      </p:sp>
    </p:spTree>
    <p:extLst>
      <p:ext uri="{BB962C8B-B14F-4D97-AF65-F5344CB8AC3E}">
        <p14:creationId xmlns:p14="http://schemas.microsoft.com/office/powerpoint/2010/main" val="259040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481695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278" y="44624"/>
            <a:ext cx="8229600" cy="720080"/>
          </a:xfrm>
        </p:spPr>
        <p:txBody>
          <a:bodyPr>
            <a:normAutofit/>
          </a:bodyPr>
          <a:lstStyle/>
          <a:p>
            <a:r>
              <a:rPr lang="en-IE" sz="3600" dirty="0" smtClean="0"/>
              <a:t>What is the function of the right ventricle?</a:t>
            </a:r>
            <a:endParaRPr lang="en-IE" sz="36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251520" y="2516898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Bring blood from the heart to the lungs</a:t>
            </a:r>
          </a:p>
        </p:txBody>
      </p:sp>
      <p:sp>
        <p:nvSpPr>
          <p:cNvPr id="5" name="Action Button: Custom 4">
            <a:hlinkClick r:id="rId2" action="ppaction://hlinksldjump" highlightClick="1"/>
          </p:cNvPr>
          <p:cNvSpPr/>
          <p:nvPr/>
        </p:nvSpPr>
        <p:spPr>
          <a:xfrm>
            <a:off x="251520" y="3356991"/>
            <a:ext cx="33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Bring blood to the heart from the lungs</a:t>
            </a:r>
          </a:p>
        </p:txBody>
      </p:sp>
      <p:sp>
        <p:nvSpPr>
          <p:cNvPr id="6" name="Action Button: Custom 5">
            <a:hlinkClick r:id="rId2" action="ppaction://hlinksldjump" highlightClick="1"/>
          </p:cNvPr>
          <p:cNvSpPr/>
          <p:nvPr/>
        </p:nvSpPr>
        <p:spPr>
          <a:xfrm>
            <a:off x="251520" y="4197084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Carry oxygenated blood to the tissues of the body</a:t>
            </a:r>
          </a:p>
        </p:txBody>
      </p:sp>
      <p:sp>
        <p:nvSpPr>
          <p:cNvPr id="7" name="Action Button: Custom 6">
            <a:hlinkClick r:id="rId2" action="ppaction://hlinksldjump" highlightClick="1"/>
          </p:cNvPr>
          <p:cNvSpPr/>
          <p:nvPr/>
        </p:nvSpPr>
        <p:spPr>
          <a:xfrm>
            <a:off x="251520" y="5037177"/>
            <a:ext cx="33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venae cavae</a:t>
            </a:r>
          </a:p>
        </p:txBody>
      </p:sp>
      <p:sp>
        <p:nvSpPr>
          <p:cNvPr id="9" name="Action Button: Custom 8">
            <a:hlinkClick r:id="rId2" action="ppaction://hlinksldjump" highlightClick="1"/>
          </p:cNvPr>
          <p:cNvSpPr/>
          <p:nvPr/>
        </p:nvSpPr>
        <p:spPr>
          <a:xfrm>
            <a:off x="251520" y="836712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A wall that divides a structure into two parts</a:t>
            </a:r>
          </a:p>
        </p:txBody>
      </p:sp>
      <p:sp>
        <p:nvSpPr>
          <p:cNvPr id="10" name="Action Button: Custom 9">
            <a:hlinkClick r:id="rId2" action="ppaction://hlinksldjump" highlightClick="1"/>
          </p:cNvPr>
          <p:cNvSpPr/>
          <p:nvPr/>
        </p:nvSpPr>
        <p:spPr>
          <a:xfrm>
            <a:off x="251520" y="1676805"/>
            <a:ext cx="33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pulmonary veins</a:t>
            </a:r>
          </a:p>
        </p:txBody>
      </p:sp>
      <p:sp>
        <p:nvSpPr>
          <p:cNvPr id="11" name="Action Button: Custom 10">
            <a:hlinkClick r:id="rId2" action="ppaction://hlinksldjump" highlightClick="1"/>
          </p:cNvPr>
          <p:cNvSpPr/>
          <p:nvPr/>
        </p:nvSpPr>
        <p:spPr>
          <a:xfrm>
            <a:off x="251520" y="5877272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the backflow </a:t>
            </a:r>
            <a:r>
              <a:rPr lang="en-IE" sz="2400" dirty="0" smtClean="0">
                <a:solidFill>
                  <a:schemeClr val="tx1"/>
                </a:solidFill>
              </a:rPr>
              <a:t>of </a:t>
            </a:r>
            <a:r>
              <a:rPr lang="en-IE" sz="2400" dirty="0">
                <a:solidFill>
                  <a:schemeClr val="tx1"/>
                </a:solidFill>
              </a:rPr>
              <a:t>blood into the heart</a:t>
            </a:r>
          </a:p>
        </p:txBody>
      </p:sp>
      <p:sp>
        <p:nvSpPr>
          <p:cNvPr id="12" name="Action Button: Custom 11">
            <a:hlinkClick r:id="" action="ppaction://hlinkshowjump?jump=nextslide" highlightClick="1"/>
          </p:cNvPr>
          <p:cNvSpPr/>
          <p:nvPr/>
        </p:nvSpPr>
        <p:spPr>
          <a:xfrm>
            <a:off x="3779912" y="2516898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right auricle and pass it into the pulmonary artery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3" name="Action Button: Custom 12">
            <a:hlinkClick r:id="rId2" action="ppaction://hlinksldjump" highlightClick="1"/>
          </p:cNvPr>
          <p:cNvSpPr/>
          <p:nvPr/>
        </p:nvSpPr>
        <p:spPr>
          <a:xfrm>
            <a:off x="3779912" y="3356991"/>
            <a:ext cx="51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left auricle and pass it into the aorta</a:t>
            </a:r>
          </a:p>
        </p:txBody>
      </p:sp>
      <p:sp>
        <p:nvSpPr>
          <p:cNvPr id="14" name="Action Button: Custom 13">
            <a:hlinkClick r:id="rId2" action="ppaction://hlinksldjump" highlightClick="1"/>
          </p:cNvPr>
          <p:cNvSpPr/>
          <p:nvPr/>
        </p:nvSpPr>
        <p:spPr>
          <a:xfrm>
            <a:off x="3779912" y="4197084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Bring blood from the body back to the right atrium of the heart</a:t>
            </a:r>
          </a:p>
        </p:txBody>
      </p:sp>
      <p:sp>
        <p:nvSpPr>
          <p:cNvPr id="15" name="Action Button: Custom 14">
            <a:hlinkClick r:id="rId2" action="ppaction://hlinksldjump" highlightClick="1"/>
          </p:cNvPr>
          <p:cNvSpPr/>
          <p:nvPr/>
        </p:nvSpPr>
        <p:spPr>
          <a:xfrm>
            <a:off x="3779912" y="5037177"/>
            <a:ext cx="51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blood flowing from the left ventricle to the left atrium</a:t>
            </a:r>
          </a:p>
        </p:txBody>
      </p:sp>
      <p:sp>
        <p:nvSpPr>
          <p:cNvPr id="16" name="Action Button: Custom 15">
            <a:hlinkClick r:id="rId2" action="ppaction://hlinksldjump" highlightClick="1"/>
          </p:cNvPr>
          <p:cNvSpPr/>
          <p:nvPr/>
        </p:nvSpPr>
        <p:spPr>
          <a:xfrm>
            <a:off x="3779912" y="836712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the backflow of blood, between the right atrium and right ventricle</a:t>
            </a:r>
          </a:p>
        </p:txBody>
      </p:sp>
      <p:sp>
        <p:nvSpPr>
          <p:cNvPr id="17" name="Action Button: Custom 16">
            <a:hlinkClick r:id="rId2" action="ppaction://hlinksldjump" highlightClick="1"/>
          </p:cNvPr>
          <p:cNvSpPr/>
          <p:nvPr/>
        </p:nvSpPr>
        <p:spPr>
          <a:xfrm>
            <a:off x="3779912" y="1676805"/>
            <a:ext cx="51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the valves blowing inside out when the ventricles contract</a:t>
            </a:r>
          </a:p>
        </p:txBody>
      </p:sp>
      <p:sp>
        <p:nvSpPr>
          <p:cNvPr id="18" name="Action Button: Custom 17">
            <a:hlinkClick r:id="rId2" action="ppaction://hlinksldjump" highlightClick="1"/>
          </p:cNvPr>
          <p:cNvSpPr/>
          <p:nvPr/>
        </p:nvSpPr>
        <p:spPr>
          <a:xfrm>
            <a:off x="3779912" y="5877272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Send out waves of impulses to muscles of both atria causing atria to contract</a:t>
            </a:r>
          </a:p>
        </p:txBody>
      </p:sp>
    </p:spTree>
    <p:extLst>
      <p:ext uri="{BB962C8B-B14F-4D97-AF65-F5344CB8AC3E}">
        <p14:creationId xmlns:p14="http://schemas.microsoft.com/office/powerpoint/2010/main" val="259040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481695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278" y="44624"/>
            <a:ext cx="8229600" cy="720080"/>
          </a:xfrm>
        </p:spPr>
        <p:txBody>
          <a:bodyPr>
            <a:normAutofit/>
          </a:bodyPr>
          <a:lstStyle/>
          <a:p>
            <a:r>
              <a:rPr lang="en-IE" sz="3600" dirty="0" smtClean="0"/>
              <a:t>What is a septum?</a:t>
            </a:r>
            <a:endParaRPr lang="en-IE" sz="36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251520" y="2516898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Bring blood from the heart to the lungs</a:t>
            </a:r>
          </a:p>
        </p:txBody>
      </p:sp>
      <p:sp>
        <p:nvSpPr>
          <p:cNvPr id="5" name="Action Button: Custom 4">
            <a:hlinkClick r:id="rId2" action="ppaction://hlinksldjump" highlightClick="1"/>
          </p:cNvPr>
          <p:cNvSpPr/>
          <p:nvPr/>
        </p:nvSpPr>
        <p:spPr>
          <a:xfrm>
            <a:off x="251520" y="3356991"/>
            <a:ext cx="33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Bring blood to the heart from the lungs</a:t>
            </a:r>
          </a:p>
        </p:txBody>
      </p:sp>
      <p:sp>
        <p:nvSpPr>
          <p:cNvPr id="6" name="Action Button: Custom 5">
            <a:hlinkClick r:id="rId2" action="ppaction://hlinksldjump" highlightClick="1"/>
          </p:cNvPr>
          <p:cNvSpPr/>
          <p:nvPr/>
        </p:nvSpPr>
        <p:spPr>
          <a:xfrm>
            <a:off x="251520" y="4197084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Carry oxygenated blood to the tissues of the body</a:t>
            </a:r>
          </a:p>
        </p:txBody>
      </p:sp>
      <p:sp>
        <p:nvSpPr>
          <p:cNvPr id="7" name="Action Button: Custom 6">
            <a:hlinkClick r:id="rId2" action="ppaction://hlinksldjump" highlightClick="1"/>
          </p:cNvPr>
          <p:cNvSpPr/>
          <p:nvPr/>
        </p:nvSpPr>
        <p:spPr>
          <a:xfrm>
            <a:off x="251520" y="5037177"/>
            <a:ext cx="33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venae cavae</a:t>
            </a:r>
          </a:p>
        </p:txBody>
      </p:sp>
      <p:sp>
        <p:nvSpPr>
          <p:cNvPr id="9" name="Action Button: Custom 8">
            <a:hlinkClick r:id="" action="ppaction://hlinkshowjump?jump=nextslide" highlightClick="1"/>
          </p:cNvPr>
          <p:cNvSpPr/>
          <p:nvPr/>
        </p:nvSpPr>
        <p:spPr>
          <a:xfrm>
            <a:off x="251520" y="836712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A wall that divides a structure into two parts</a:t>
            </a:r>
          </a:p>
        </p:txBody>
      </p:sp>
      <p:sp>
        <p:nvSpPr>
          <p:cNvPr id="10" name="Action Button: Custom 9">
            <a:hlinkClick r:id="rId2" action="ppaction://hlinksldjump" highlightClick="1"/>
          </p:cNvPr>
          <p:cNvSpPr/>
          <p:nvPr/>
        </p:nvSpPr>
        <p:spPr>
          <a:xfrm>
            <a:off x="251520" y="1676805"/>
            <a:ext cx="33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pulmonary veins</a:t>
            </a:r>
          </a:p>
        </p:txBody>
      </p:sp>
      <p:sp>
        <p:nvSpPr>
          <p:cNvPr id="11" name="Action Button: Custom 10">
            <a:hlinkClick r:id="rId2" action="ppaction://hlinksldjump" highlightClick="1"/>
          </p:cNvPr>
          <p:cNvSpPr/>
          <p:nvPr/>
        </p:nvSpPr>
        <p:spPr>
          <a:xfrm>
            <a:off x="251520" y="5877272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the backflow </a:t>
            </a:r>
            <a:r>
              <a:rPr lang="en-IE" sz="2400" dirty="0" smtClean="0">
                <a:solidFill>
                  <a:schemeClr val="tx1"/>
                </a:solidFill>
              </a:rPr>
              <a:t>of </a:t>
            </a:r>
            <a:r>
              <a:rPr lang="en-IE" sz="2400" dirty="0">
                <a:solidFill>
                  <a:schemeClr val="tx1"/>
                </a:solidFill>
              </a:rPr>
              <a:t>blood into the heart</a:t>
            </a:r>
          </a:p>
        </p:txBody>
      </p:sp>
      <p:sp>
        <p:nvSpPr>
          <p:cNvPr id="12" name="Action Button: Custom 11">
            <a:hlinkClick r:id="rId2" action="ppaction://hlinksldjump" highlightClick="1"/>
          </p:cNvPr>
          <p:cNvSpPr/>
          <p:nvPr/>
        </p:nvSpPr>
        <p:spPr>
          <a:xfrm>
            <a:off x="3779912" y="2516898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right auricle and pass it into the pulmonary artery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3" name="Action Button: Custom 12">
            <a:hlinkClick r:id="rId2" action="ppaction://hlinksldjump" highlightClick="1"/>
          </p:cNvPr>
          <p:cNvSpPr/>
          <p:nvPr/>
        </p:nvSpPr>
        <p:spPr>
          <a:xfrm>
            <a:off x="3779912" y="3356991"/>
            <a:ext cx="51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left auricle and pass it into the aorta</a:t>
            </a:r>
          </a:p>
        </p:txBody>
      </p:sp>
      <p:sp>
        <p:nvSpPr>
          <p:cNvPr id="14" name="Action Button: Custom 13">
            <a:hlinkClick r:id="rId2" action="ppaction://hlinksldjump" highlightClick="1"/>
          </p:cNvPr>
          <p:cNvSpPr/>
          <p:nvPr/>
        </p:nvSpPr>
        <p:spPr>
          <a:xfrm>
            <a:off x="3779912" y="4197084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Bring blood from the body back to the right atrium of the heart</a:t>
            </a:r>
          </a:p>
        </p:txBody>
      </p:sp>
      <p:sp>
        <p:nvSpPr>
          <p:cNvPr id="15" name="Action Button: Custom 14">
            <a:hlinkClick r:id="rId2" action="ppaction://hlinksldjump" highlightClick="1"/>
          </p:cNvPr>
          <p:cNvSpPr/>
          <p:nvPr/>
        </p:nvSpPr>
        <p:spPr>
          <a:xfrm>
            <a:off x="3779912" y="5037177"/>
            <a:ext cx="51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blood flowing from the left ventricle to the left atrium</a:t>
            </a:r>
          </a:p>
        </p:txBody>
      </p:sp>
      <p:sp>
        <p:nvSpPr>
          <p:cNvPr id="16" name="Action Button: Custom 15">
            <a:hlinkClick r:id="rId2" action="ppaction://hlinksldjump" highlightClick="1"/>
          </p:cNvPr>
          <p:cNvSpPr/>
          <p:nvPr/>
        </p:nvSpPr>
        <p:spPr>
          <a:xfrm>
            <a:off x="3779912" y="836712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the backflow of blood, between the right atrium and right ventricle</a:t>
            </a:r>
          </a:p>
        </p:txBody>
      </p:sp>
      <p:sp>
        <p:nvSpPr>
          <p:cNvPr id="17" name="Action Button: Custom 16">
            <a:hlinkClick r:id="rId2" action="ppaction://hlinksldjump" highlightClick="1"/>
          </p:cNvPr>
          <p:cNvSpPr/>
          <p:nvPr/>
        </p:nvSpPr>
        <p:spPr>
          <a:xfrm>
            <a:off x="3779912" y="1676805"/>
            <a:ext cx="51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the valves blowing inside out when the ventricles contract</a:t>
            </a:r>
          </a:p>
        </p:txBody>
      </p:sp>
      <p:sp>
        <p:nvSpPr>
          <p:cNvPr id="18" name="Action Button: Custom 17">
            <a:hlinkClick r:id="rId2" action="ppaction://hlinksldjump" highlightClick="1"/>
          </p:cNvPr>
          <p:cNvSpPr/>
          <p:nvPr/>
        </p:nvSpPr>
        <p:spPr>
          <a:xfrm>
            <a:off x="3779912" y="5877272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Send out waves of impulses to muscles of both atria causing atria to contract</a:t>
            </a:r>
          </a:p>
        </p:txBody>
      </p:sp>
    </p:spTree>
    <p:extLst>
      <p:ext uri="{BB962C8B-B14F-4D97-AF65-F5344CB8AC3E}">
        <p14:creationId xmlns:p14="http://schemas.microsoft.com/office/powerpoint/2010/main" val="259040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481695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278" y="44624"/>
            <a:ext cx="8229600" cy="720080"/>
          </a:xfrm>
        </p:spPr>
        <p:txBody>
          <a:bodyPr>
            <a:normAutofit/>
          </a:bodyPr>
          <a:lstStyle/>
          <a:p>
            <a:r>
              <a:rPr lang="en-IE" sz="3600" dirty="0" smtClean="0"/>
              <a:t>What is the function of the aorta?</a:t>
            </a:r>
            <a:endParaRPr lang="en-IE" sz="36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251520" y="2516898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Bring blood from the heart to the lungs</a:t>
            </a:r>
          </a:p>
        </p:txBody>
      </p:sp>
      <p:sp>
        <p:nvSpPr>
          <p:cNvPr id="5" name="Action Button: Custom 4">
            <a:hlinkClick r:id="rId2" action="ppaction://hlinksldjump" highlightClick="1"/>
          </p:cNvPr>
          <p:cNvSpPr/>
          <p:nvPr/>
        </p:nvSpPr>
        <p:spPr>
          <a:xfrm>
            <a:off x="251520" y="3356991"/>
            <a:ext cx="33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Bring blood to the heart from the lungs</a:t>
            </a:r>
          </a:p>
        </p:txBody>
      </p:sp>
      <p:sp>
        <p:nvSpPr>
          <p:cNvPr id="6" name="Action Button: Custom 5">
            <a:hlinkClick r:id="" action="ppaction://hlinkshowjump?jump=nextslide" highlightClick="1"/>
          </p:cNvPr>
          <p:cNvSpPr/>
          <p:nvPr/>
        </p:nvSpPr>
        <p:spPr>
          <a:xfrm>
            <a:off x="251520" y="4197084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Carry oxygenated blood to the tissues of the body</a:t>
            </a:r>
          </a:p>
        </p:txBody>
      </p:sp>
      <p:sp>
        <p:nvSpPr>
          <p:cNvPr id="7" name="Action Button: Custom 6">
            <a:hlinkClick r:id="rId2" action="ppaction://hlinksldjump" highlightClick="1"/>
          </p:cNvPr>
          <p:cNvSpPr/>
          <p:nvPr/>
        </p:nvSpPr>
        <p:spPr>
          <a:xfrm>
            <a:off x="251520" y="5037177"/>
            <a:ext cx="33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venae cavae</a:t>
            </a:r>
          </a:p>
        </p:txBody>
      </p:sp>
      <p:sp>
        <p:nvSpPr>
          <p:cNvPr id="9" name="Action Button: Custom 8">
            <a:hlinkClick r:id="rId2" action="ppaction://hlinksldjump" highlightClick="1"/>
          </p:cNvPr>
          <p:cNvSpPr/>
          <p:nvPr/>
        </p:nvSpPr>
        <p:spPr>
          <a:xfrm>
            <a:off x="251520" y="836712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A wall that divides a structure into two parts</a:t>
            </a:r>
          </a:p>
        </p:txBody>
      </p:sp>
      <p:sp>
        <p:nvSpPr>
          <p:cNvPr id="10" name="Action Button: Custom 9">
            <a:hlinkClick r:id="rId2" action="ppaction://hlinksldjump" highlightClick="1"/>
          </p:cNvPr>
          <p:cNvSpPr/>
          <p:nvPr/>
        </p:nvSpPr>
        <p:spPr>
          <a:xfrm>
            <a:off x="251520" y="1676805"/>
            <a:ext cx="33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pulmonary veins</a:t>
            </a:r>
          </a:p>
        </p:txBody>
      </p:sp>
      <p:sp>
        <p:nvSpPr>
          <p:cNvPr id="11" name="Action Button: Custom 10">
            <a:hlinkClick r:id="rId2" action="ppaction://hlinksldjump" highlightClick="1"/>
          </p:cNvPr>
          <p:cNvSpPr/>
          <p:nvPr/>
        </p:nvSpPr>
        <p:spPr>
          <a:xfrm>
            <a:off x="251520" y="5877272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the backflow </a:t>
            </a:r>
            <a:r>
              <a:rPr lang="en-IE" sz="2400" dirty="0" smtClean="0">
                <a:solidFill>
                  <a:schemeClr val="tx1"/>
                </a:solidFill>
              </a:rPr>
              <a:t>of </a:t>
            </a:r>
            <a:r>
              <a:rPr lang="en-IE" sz="2400" dirty="0">
                <a:solidFill>
                  <a:schemeClr val="tx1"/>
                </a:solidFill>
              </a:rPr>
              <a:t>blood into the heart</a:t>
            </a:r>
          </a:p>
        </p:txBody>
      </p:sp>
      <p:sp>
        <p:nvSpPr>
          <p:cNvPr id="12" name="Action Button: Custom 11">
            <a:hlinkClick r:id="rId2" action="ppaction://hlinksldjump" highlightClick="1"/>
          </p:cNvPr>
          <p:cNvSpPr/>
          <p:nvPr/>
        </p:nvSpPr>
        <p:spPr>
          <a:xfrm>
            <a:off x="3779912" y="2516898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right auricle and pass it into the pulmonary artery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3" name="Action Button: Custom 12">
            <a:hlinkClick r:id="rId2" action="ppaction://hlinksldjump" highlightClick="1"/>
          </p:cNvPr>
          <p:cNvSpPr/>
          <p:nvPr/>
        </p:nvSpPr>
        <p:spPr>
          <a:xfrm>
            <a:off x="3779912" y="3356991"/>
            <a:ext cx="51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left auricle and pass it into the aorta</a:t>
            </a:r>
          </a:p>
        </p:txBody>
      </p:sp>
      <p:sp>
        <p:nvSpPr>
          <p:cNvPr id="14" name="Action Button: Custom 13">
            <a:hlinkClick r:id="rId2" action="ppaction://hlinksldjump" highlightClick="1"/>
          </p:cNvPr>
          <p:cNvSpPr/>
          <p:nvPr/>
        </p:nvSpPr>
        <p:spPr>
          <a:xfrm>
            <a:off x="3779912" y="4197084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Bring blood from the body back to the right atrium of the heart</a:t>
            </a:r>
          </a:p>
        </p:txBody>
      </p:sp>
      <p:sp>
        <p:nvSpPr>
          <p:cNvPr id="15" name="Action Button: Custom 14">
            <a:hlinkClick r:id="rId2" action="ppaction://hlinksldjump" highlightClick="1"/>
          </p:cNvPr>
          <p:cNvSpPr/>
          <p:nvPr/>
        </p:nvSpPr>
        <p:spPr>
          <a:xfrm>
            <a:off x="3779912" y="5037177"/>
            <a:ext cx="51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blood flowing from the left ventricle to the left atrium</a:t>
            </a:r>
          </a:p>
        </p:txBody>
      </p:sp>
      <p:sp>
        <p:nvSpPr>
          <p:cNvPr id="16" name="Action Button: Custom 15">
            <a:hlinkClick r:id="rId2" action="ppaction://hlinksldjump" highlightClick="1"/>
          </p:cNvPr>
          <p:cNvSpPr/>
          <p:nvPr/>
        </p:nvSpPr>
        <p:spPr>
          <a:xfrm>
            <a:off x="3779912" y="836712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the backflow of blood, between the right atrium and right ventricle</a:t>
            </a:r>
          </a:p>
        </p:txBody>
      </p:sp>
      <p:sp>
        <p:nvSpPr>
          <p:cNvPr id="17" name="Action Button: Custom 16">
            <a:hlinkClick r:id="rId2" action="ppaction://hlinksldjump" highlightClick="1"/>
          </p:cNvPr>
          <p:cNvSpPr/>
          <p:nvPr/>
        </p:nvSpPr>
        <p:spPr>
          <a:xfrm>
            <a:off x="3779912" y="1676805"/>
            <a:ext cx="51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the valves blowing inside out when the ventricles contract</a:t>
            </a:r>
          </a:p>
        </p:txBody>
      </p:sp>
      <p:sp>
        <p:nvSpPr>
          <p:cNvPr id="18" name="Action Button: Custom 17">
            <a:hlinkClick r:id="rId2" action="ppaction://hlinksldjump" highlightClick="1"/>
          </p:cNvPr>
          <p:cNvSpPr/>
          <p:nvPr/>
        </p:nvSpPr>
        <p:spPr>
          <a:xfrm>
            <a:off x="3779912" y="5877272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Send out waves of impulses to muscles of both atria causing atria to contract</a:t>
            </a:r>
          </a:p>
        </p:txBody>
      </p:sp>
    </p:spTree>
    <p:extLst>
      <p:ext uri="{BB962C8B-B14F-4D97-AF65-F5344CB8AC3E}">
        <p14:creationId xmlns:p14="http://schemas.microsoft.com/office/powerpoint/2010/main" val="259040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124744"/>
            <a:ext cx="4600575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7" y="84584"/>
            <a:ext cx="8496944" cy="896144"/>
          </a:xfrm>
        </p:spPr>
        <p:txBody>
          <a:bodyPr>
            <a:noAutofit/>
          </a:bodyPr>
          <a:lstStyle/>
          <a:p>
            <a:r>
              <a:rPr lang="en-IE" sz="3600" dirty="0" smtClean="0"/>
              <a:t>Name the part labelled </a:t>
            </a:r>
            <a:r>
              <a:rPr lang="en-IE" sz="3600" b="1" dirty="0" smtClean="0">
                <a:solidFill>
                  <a:srgbClr val="FF0000"/>
                </a:solidFill>
              </a:rPr>
              <a:t>B</a:t>
            </a:r>
            <a:r>
              <a:rPr lang="en-IE" sz="3600" b="1" dirty="0" smtClean="0"/>
              <a:t> </a:t>
            </a:r>
            <a:r>
              <a:rPr lang="en-IE" sz="3600" dirty="0" smtClean="0"/>
              <a:t>in the diagram</a:t>
            </a:r>
            <a:endParaRPr lang="en-IE" sz="3600" dirty="0"/>
          </a:p>
        </p:txBody>
      </p:sp>
      <p:sp>
        <p:nvSpPr>
          <p:cNvPr id="3" name="Action Button: Custom 2">
            <a:hlinkClick r:id="rId3" action="ppaction://hlinksldjump" highlightClick="1"/>
          </p:cNvPr>
          <p:cNvSpPr/>
          <p:nvPr/>
        </p:nvSpPr>
        <p:spPr>
          <a:xfrm>
            <a:off x="241700" y="1052736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Aorta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8" name="Action Button: Custom 7">
            <a:hlinkClick r:id="" action="ppaction://hlinkshowjump?jump=nextslide" highlightClick="1"/>
          </p:cNvPr>
          <p:cNvSpPr/>
          <p:nvPr/>
        </p:nvSpPr>
        <p:spPr>
          <a:xfrm>
            <a:off x="236404" y="3933056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Pacemaker</a:t>
            </a:r>
          </a:p>
        </p:txBody>
      </p:sp>
      <p:sp>
        <p:nvSpPr>
          <p:cNvPr id="10" name="Action Button: Custom 9">
            <a:hlinkClick r:id="rId3" action="ppaction://hlinksldjump" highlightClick="1"/>
          </p:cNvPr>
          <p:cNvSpPr/>
          <p:nvPr/>
        </p:nvSpPr>
        <p:spPr>
          <a:xfrm>
            <a:off x="236404" y="3356992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Left ventricle</a:t>
            </a:r>
          </a:p>
        </p:txBody>
      </p:sp>
      <p:sp>
        <p:nvSpPr>
          <p:cNvPr id="11" name="Action Button: Custom 10">
            <a:hlinkClick r:id="rId3" action="ppaction://hlinksldjump" highlightClick="1"/>
          </p:cNvPr>
          <p:cNvSpPr/>
          <p:nvPr/>
        </p:nvSpPr>
        <p:spPr>
          <a:xfrm>
            <a:off x="236404" y="2780928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Left </a:t>
            </a:r>
            <a:r>
              <a:rPr lang="en-IE" sz="2400" dirty="0" smtClean="0">
                <a:solidFill>
                  <a:schemeClr val="tx1"/>
                </a:solidFill>
              </a:rPr>
              <a:t>atrium/auricle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46" name="Action Button: Custom 45">
            <a:hlinkClick r:id="rId3" action="ppaction://hlinksldjump" highlightClick="1"/>
          </p:cNvPr>
          <p:cNvSpPr/>
          <p:nvPr/>
        </p:nvSpPr>
        <p:spPr>
          <a:xfrm>
            <a:off x="238009" y="1628800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Bicuspid</a:t>
            </a:r>
            <a:r>
              <a:rPr lang="en-IE" sz="2400" dirty="0"/>
              <a:t> </a:t>
            </a:r>
            <a:r>
              <a:rPr lang="en-IE" sz="2400" dirty="0">
                <a:solidFill>
                  <a:schemeClr val="tx1"/>
                </a:solidFill>
              </a:rPr>
              <a:t>valve</a:t>
            </a:r>
          </a:p>
        </p:txBody>
      </p:sp>
      <p:sp>
        <p:nvSpPr>
          <p:cNvPr id="48" name="Action Button: Custom 47">
            <a:hlinkClick r:id="rId3" action="ppaction://hlinksldjump" highlightClick="1"/>
          </p:cNvPr>
          <p:cNvSpPr/>
          <p:nvPr/>
        </p:nvSpPr>
        <p:spPr>
          <a:xfrm>
            <a:off x="241700" y="2204864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Chordae tendinae</a:t>
            </a:r>
          </a:p>
        </p:txBody>
      </p:sp>
      <p:sp>
        <p:nvSpPr>
          <p:cNvPr id="50" name="Action Button: Custom 49">
            <a:hlinkClick r:id="rId3" action="ppaction://hlinksldjump" highlightClick="1"/>
          </p:cNvPr>
          <p:cNvSpPr/>
          <p:nvPr/>
        </p:nvSpPr>
        <p:spPr>
          <a:xfrm>
            <a:off x="6228464" y="5661248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Tricuspid valve</a:t>
            </a:r>
          </a:p>
        </p:txBody>
      </p:sp>
      <p:sp>
        <p:nvSpPr>
          <p:cNvPr id="21" name="Action Button: Custom 20">
            <a:hlinkClick r:id="rId3" action="ppaction://hlinksldjump" highlightClick="1"/>
          </p:cNvPr>
          <p:cNvSpPr/>
          <p:nvPr/>
        </p:nvSpPr>
        <p:spPr>
          <a:xfrm>
            <a:off x="3240000" y="6237312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Septum</a:t>
            </a:r>
          </a:p>
        </p:txBody>
      </p: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6228464" y="6237312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Vena cava</a:t>
            </a:r>
          </a:p>
        </p:txBody>
      </p:sp>
      <p:sp>
        <p:nvSpPr>
          <p:cNvPr id="23" name="Action Button: Custom 22">
            <a:hlinkClick r:id="rId3" action="ppaction://hlinksldjump" highlightClick="1"/>
          </p:cNvPr>
          <p:cNvSpPr/>
          <p:nvPr/>
        </p:nvSpPr>
        <p:spPr>
          <a:xfrm>
            <a:off x="250437" y="6237312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Right ventricle</a:t>
            </a:r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241700" y="4509120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Pulmonary artery</a:t>
            </a:r>
          </a:p>
        </p:txBody>
      </p:sp>
      <p:sp>
        <p:nvSpPr>
          <p:cNvPr id="18" name="Action Button: Custom 17">
            <a:hlinkClick r:id="rId3" action="ppaction://hlinksldjump" highlightClick="1"/>
          </p:cNvPr>
          <p:cNvSpPr/>
          <p:nvPr/>
        </p:nvSpPr>
        <p:spPr>
          <a:xfrm>
            <a:off x="241700" y="5085184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Pulmonary vein</a:t>
            </a:r>
          </a:p>
        </p:txBody>
      </p:sp>
      <p:sp>
        <p:nvSpPr>
          <p:cNvPr id="19" name="Action Button: Custom 18">
            <a:hlinkClick r:id="rId3" action="ppaction://hlinksldjump" highlightClick="1"/>
          </p:cNvPr>
          <p:cNvSpPr/>
          <p:nvPr/>
        </p:nvSpPr>
        <p:spPr>
          <a:xfrm>
            <a:off x="251800" y="5658348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Right </a:t>
            </a:r>
            <a:r>
              <a:rPr lang="en-IE" sz="2400" dirty="0" smtClean="0">
                <a:solidFill>
                  <a:schemeClr val="tx1"/>
                </a:solidFill>
              </a:rPr>
              <a:t>atrium/auricle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20" name="Action Button: Custom 19">
            <a:hlinkClick r:id="rId3" action="ppaction://hlinksldjump" highlightClick="1"/>
          </p:cNvPr>
          <p:cNvSpPr/>
          <p:nvPr/>
        </p:nvSpPr>
        <p:spPr>
          <a:xfrm>
            <a:off x="3240000" y="5657549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Semi-lunar valves</a:t>
            </a:r>
          </a:p>
        </p:txBody>
      </p:sp>
    </p:spTree>
    <p:extLst>
      <p:ext uri="{BB962C8B-B14F-4D97-AF65-F5344CB8AC3E}">
        <p14:creationId xmlns:p14="http://schemas.microsoft.com/office/powerpoint/2010/main" val="415190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481695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772" y="44624"/>
            <a:ext cx="8676456" cy="720080"/>
          </a:xfrm>
        </p:spPr>
        <p:txBody>
          <a:bodyPr>
            <a:normAutofit/>
          </a:bodyPr>
          <a:lstStyle/>
          <a:p>
            <a:r>
              <a:rPr lang="en-IE" sz="3600" dirty="0" smtClean="0"/>
              <a:t>What is the function of the pulmonary vein?</a:t>
            </a:r>
            <a:endParaRPr lang="en-IE" sz="3600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251520" y="2516898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Bring blood from the heart to the lungs</a:t>
            </a:r>
          </a:p>
        </p:txBody>
      </p:sp>
      <p:sp>
        <p:nvSpPr>
          <p:cNvPr id="5" name="Action Button: Custom 4">
            <a:hlinkClick r:id="rId2" action="ppaction://hlinksldjump" highlightClick="1"/>
          </p:cNvPr>
          <p:cNvSpPr/>
          <p:nvPr/>
        </p:nvSpPr>
        <p:spPr>
          <a:xfrm>
            <a:off x="251520" y="3356991"/>
            <a:ext cx="33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Bring blood to the heart from the lungs</a:t>
            </a:r>
          </a:p>
        </p:txBody>
      </p:sp>
      <p:sp>
        <p:nvSpPr>
          <p:cNvPr id="6" name="Action Button: Custom 5">
            <a:hlinkClick r:id="rId2" action="ppaction://hlinksldjump" highlightClick="1"/>
          </p:cNvPr>
          <p:cNvSpPr/>
          <p:nvPr/>
        </p:nvSpPr>
        <p:spPr>
          <a:xfrm>
            <a:off x="251520" y="4197084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Carry oxygenated blood to the tissues of the body</a:t>
            </a:r>
          </a:p>
        </p:txBody>
      </p:sp>
      <p:sp>
        <p:nvSpPr>
          <p:cNvPr id="7" name="Action Button: Custom 6">
            <a:hlinkClick r:id="rId2" action="ppaction://hlinksldjump" highlightClick="1"/>
          </p:cNvPr>
          <p:cNvSpPr/>
          <p:nvPr/>
        </p:nvSpPr>
        <p:spPr>
          <a:xfrm>
            <a:off x="251520" y="5037177"/>
            <a:ext cx="33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venae cavae</a:t>
            </a:r>
          </a:p>
        </p:txBody>
      </p:sp>
      <p:sp>
        <p:nvSpPr>
          <p:cNvPr id="9" name="Action Button: Custom 8">
            <a:hlinkClick r:id="rId2" action="ppaction://hlinksldjump" highlightClick="1"/>
          </p:cNvPr>
          <p:cNvSpPr/>
          <p:nvPr/>
        </p:nvSpPr>
        <p:spPr>
          <a:xfrm>
            <a:off x="251520" y="836712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A wall that divides a structure into two parts</a:t>
            </a:r>
          </a:p>
        </p:txBody>
      </p:sp>
      <p:sp>
        <p:nvSpPr>
          <p:cNvPr id="10" name="Action Button: Custom 9">
            <a:hlinkClick r:id="rId2" action="ppaction://hlinksldjump" highlightClick="1"/>
          </p:cNvPr>
          <p:cNvSpPr/>
          <p:nvPr/>
        </p:nvSpPr>
        <p:spPr>
          <a:xfrm>
            <a:off x="251520" y="1676805"/>
            <a:ext cx="33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pulmonary veins</a:t>
            </a:r>
          </a:p>
        </p:txBody>
      </p:sp>
      <p:sp>
        <p:nvSpPr>
          <p:cNvPr id="11" name="Action Button: Custom 10">
            <a:hlinkClick r:id="rId2" action="ppaction://hlinksldjump" highlightClick="1"/>
          </p:cNvPr>
          <p:cNvSpPr/>
          <p:nvPr/>
        </p:nvSpPr>
        <p:spPr>
          <a:xfrm>
            <a:off x="251520" y="5877272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the backflow </a:t>
            </a:r>
            <a:r>
              <a:rPr lang="en-IE" sz="2400" dirty="0" smtClean="0">
                <a:solidFill>
                  <a:schemeClr val="tx1"/>
                </a:solidFill>
              </a:rPr>
              <a:t>of </a:t>
            </a:r>
            <a:r>
              <a:rPr lang="en-IE" sz="2400" dirty="0">
                <a:solidFill>
                  <a:schemeClr val="tx1"/>
                </a:solidFill>
              </a:rPr>
              <a:t>blood into the heart</a:t>
            </a:r>
          </a:p>
        </p:txBody>
      </p:sp>
      <p:sp>
        <p:nvSpPr>
          <p:cNvPr id="12" name="Action Button: Custom 11">
            <a:hlinkClick r:id="rId2" action="ppaction://hlinksldjump" highlightClick="1"/>
          </p:cNvPr>
          <p:cNvSpPr/>
          <p:nvPr/>
        </p:nvSpPr>
        <p:spPr>
          <a:xfrm>
            <a:off x="3779912" y="2516898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right auricle and pass it into the pulmonary artery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3" name="Action Button: Custom 12">
            <a:hlinkClick r:id="rId2" action="ppaction://hlinksldjump" highlightClick="1"/>
          </p:cNvPr>
          <p:cNvSpPr/>
          <p:nvPr/>
        </p:nvSpPr>
        <p:spPr>
          <a:xfrm>
            <a:off x="3779912" y="3356991"/>
            <a:ext cx="51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left auricle and pass it into the aorta</a:t>
            </a:r>
          </a:p>
        </p:txBody>
      </p:sp>
      <p:sp>
        <p:nvSpPr>
          <p:cNvPr id="14" name="Action Button: Custom 13">
            <a:hlinkClick r:id="rId2" action="ppaction://hlinksldjump" highlightClick="1"/>
          </p:cNvPr>
          <p:cNvSpPr/>
          <p:nvPr/>
        </p:nvSpPr>
        <p:spPr>
          <a:xfrm>
            <a:off x="3779912" y="4197084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Bring blood from the body back to the right atrium of the heart</a:t>
            </a:r>
          </a:p>
        </p:txBody>
      </p:sp>
      <p:sp>
        <p:nvSpPr>
          <p:cNvPr id="15" name="Action Button: Custom 14">
            <a:hlinkClick r:id="rId2" action="ppaction://hlinksldjump" highlightClick="1"/>
          </p:cNvPr>
          <p:cNvSpPr/>
          <p:nvPr/>
        </p:nvSpPr>
        <p:spPr>
          <a:xfrm>
            <a:off x="3779912" y="5037177"/>
            <a:ext cx="51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blood flowing from the left ventricle to the left atrium</a:t>
            </a:r>
          </a:p>
        </p:txBody>
      </p:sp>
      <p:sp>
        <p:nvSpPr>
          <p:cNvPr id="16" name="Action Button: Custom 15">
            <a:hlinkClick r:id="rId2" action="ppaction://hlinksldjump" highlightClick="1"/>
          </p:cNvPr>
          <p:cNvSpPr/>
          <p:nvPr/>
        </p:nvSpPr>
        <p:spPr>
          <a:xfrm>
            <a:off x="3779912" y="836712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the backflow of blood, between the right atrium and right ventricle</a:t>
            </a:r>
          </a:p>
        </p:txBody>
      </p:sp>
      <p:sp>
        <p:nvSpPr>
          <p:cNvPr id="17" name="Action Button: Custom 16">
            <a:hlinkClick r:id="rId2" action="ppaction://hlinksldjump" highlightClick="1"/>
          </p:cNvPr>
          <p:cNvSpPr/>
          <p:nvPr/>
        </p:nvSpPr>
        <p:spPr>
          <a:xfrm>
            <a:off x="3779912" y="1676805"/>
            <a:ext cx="51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the valves blowing inside out when the ventricles contract</a:t>
            </a:r>
          </a:p>
        </p:txBody>
      </p:sp>
      <p:sp>
        <p:nvSpPr>
          <p:cNvPr id="18" name="Action Button: Custom 17">
            <a:hlinkClick r:id="rId2" action="ppaction://hlinksldjump" highlightClick="1"/>
          </p:cNvPr>
          <p:cNvSpPr/>
          <p:nvPr/>
        </p:nvSpPr>
        <p:spPr>
          <a:xfrm>
            <a:off x="3779912" y="5877272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Send out waves of impulses to muscles of both atria causing atria to contract</a:t>
            </a:r>
          </a:p>
        </p:txBody>
      </p:sp>
    </p:spTree>
    <p:extLst>
      <p:ext uri="{BB962C8B-B14F-4D97-AF65-F5344CB8AC3E}">
        <p14:creationId xmlns:p14="http://schemas.microsoft.com/office/powerpoint/2010/main" val="259040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481695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720080"/>
          </a:xfrm>
        </p:spPr>
        <p:txBody>
          <a:bodyPr>
            <a:normAutofit/>
          </a:bodyPr>
          <a:lstStyle/>
          <a:p>
            <a:r>
              <a:rPr lang="en-IE" sz="3600" dirty="0" smtClean="0"/>
              <a:t>What is the function of the left atrium/auricle?</a:t>
            </a:r>
            <a:endParaRPr lang="en-IE" sz="36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251520" y="2516898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Bring blood from the heart to the lungs</a:t>
            </a:r>
          </a:p>
        </p:txBody>
      </p:sp>
      <p:sp>
        <p:nvSpPr>
          <p:cNvPr id="5" name="Action Button: Custom 4">
            <a:hlinkClick r:id="rId2" action="ppaction://hlinksldjump" highlightClick="1"/>
          </p:cNvPr>
          <p:cNvSpPr/>
          <p:nvPr/>
        </p:nvSpPr>
        <p:spPr>
          <a:xfrm>
            <a:off x="251520" y="3356991"/>
            <a:ext cx="33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Bring blood to the heart from the lungs</a:t>
            </a:r>
          </a:p>
        </p:txBody>
      </p:sp>
      <p:sp>
        <p:nvSpPr>
          <p:cNvPr id="6" name="Action Button: Custom 5">
            <a:hlinkClick r:id="rId2" action="ppaction://hlinksldjump" highlightClick="1"/>
          </p:cNvPr>
          <p:cNvSpPr/>
          <p:nvPr/>
        </p:nvSpPr>
        <p:spPr>
          <a:xfrm>
            <a:off x="251520" y="4197084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Carry oxygenated blood to the tissues of the body</a:t>
            </a:r>
          </a:p>
        </p:txBody>
      </p:sp>
      <p:sp>
        <p:nvSpPr>
          <p:cNvPr id="7" name="Action Button: Custom 6">
            <a:hlinkClick r:id="rId2" action="ppaction://hlinksldjump" highlightClick="1"/>
          </p:cNvPr>
          <p:cNvSpPr/>
          <p:nvPr/>
        </p:nvSpPr>
        <p:spPr>
          <a:xfrm>
            <a:off x="251520" y="5037177"/>
            <a:ext cx="33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venae cavae</a:t>
            </a:r>
          </a:p>
        </p:txBody>
      </p:sp>
      <p:sp>
        <p:nvSpPr>
          <p:cNvPr id="9" name="Action Button: Custom 8">
            <a:hlinkClick r:id="rId2" action="ppaction://hlinksldjump" highlightClick="1"/>
          </p:cNvPr>
          <p:cNvSpPr/>
          <p:nvPr/>
        </p:nvSpPr>
        <p:spPr>
          <a:xfrm>
            <a:off x="251520" y="836712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A wall that divides a structure into two parts</a:t>
            </a:r>
          </a:p>
        </p:txBody>
      </p:sp>
      <p:sp>
        <p:nvSpPr>
          <p:cNvPr id="10" name="Action Button: Custom 9">
            <a:hlinkClick r:id="" action="ppaction://hlinkshowjump?jump=nextslide" highlightClick="1"/>
          </p:cNvPr>
          <p:cNvSpPr/>
          <p:nvPr/>
        </p:nvSpPr>
        <p:spPr>
          <a:xfrm>
            <a:off x="251520" y="1676805"/>
            <a:ext cx="33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pulmonary veins</a:t>
            </a:r>
          </a:p>
        </p:txBody>
      </p:sp>
      <p:sp>
        <p:nvSpPr>
          <p:cNvPr id="11" name="Action Button: Custom 10">
            <a:hlinkClick r:id="rId2" action="ppaction://hlinksldjump" highlightClick="1"/>
          </p:cNvPr>
          <p:cNvSpPr/>
          <p:nvPr/>
        </p:nvSpPr>
        <p:spPr>
          <a:xfrm>
            <a:off x="251520" y="5877272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the backflow </a:t>
            </a:r>
            <a:r>
              <a:rPr lang="en-IE" sz="2400" dirty="0" smtClean="0">
                <a:solidFill>
                  <a:schemeClr val="tx1"/>
                </a:solidFill>
              </a:rPr>
              <a:t>of </a:t>
            </a:r>
            <a:r>
              <a:rPr lang="en-IE" sz="2400" dirty="0">
                <a:solidFill>
                  <a:schemeClr val="tx1"/>
                </a:solidFill>
              </a:rPr>
              <a:t>blood into the heart</a:t>
            </a:r>
          </a:p>
        </p:txBody>
      </p:sp>
      <p:sp>
        <p:nvSpPr>
          <p:cNvPr id="12" name="Action Button: Custom 11">
            <a:hlinkClick r:id="rId2" action="ppaction://hlinksldjump" highlightClick="1"/>
          </p:cNvPr>
          <p:cNvSpPr/>
          <p:nvPr/>
        </p:nvSpPr>
        <p:spPr>
          <a:xfrm>
            <a:off x="3779912" y="2516898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right auricle and pass it into the pulmonary artery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3" name="Action Button: Custom 12">
            <a:hlinkClick r:id="rId2" action="ppaction://hlinksldjump" highlightClick="1"/>
          </p:cNvPr>
          <p:cNvSpPr/>
          <p:nvPr/>
        </p:nvSpPr>
        <p:spPr>
          <a:xfrm>
            <a:off x="3779912" y="3356991"/>
            <a:ext cx="51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left auricle and pass it into the aorta</a:t>
            </a:r>
          </a:p>
        </p:txBody>
      </p:sp>
      <p:sp>
        <p:nvSpPr>
          <p:cNvPr id="14" name="Action Button: Custom 13">
            <a:hlinkClick r:id="rId2" action="ppaction://hlinksldjump" highlightClick="1"/>
          </p:cNvPr>
          <p:cNvSpPr/>
          <p:nvPr/>
        </p:nvSpPr>
        <p:spPr>
          <a:xfrm>
            <a:off x="3779912" y="4197084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Bring blood from the body back to the right atrium of the heart</a:t>
            </a:r>
          </a:p>
        </p:txBody>
      </p:sp>
      <p:sp>
        <p:nvSpPr>
          <p:cNvPr id="15" name="Action Button: Custom 14">
            <a:hlinkClick r:id="rId2" action="ppaction://hlinksldjump" highlightClick="1"/>
          </p:cNvPr>
          <p:cNvSpPr/>
          <p:nvPr/>
        </p:nvSpPr>
        <p:spPr>
          <a:xfrm>
            <a:off x="3779912" y="5037177"/>
            <a:ext cx="51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blood flowing from the left ventricle to the left atrium</a:t>
            </a:r>
          </a:p>
        </p:txBody>
      </p:sp>
      <p:sp>
        <p:nvSpPr>
          <p:cNvPr id="16" name="Action Button: Custom 15">
            <a:hlinkClick r:id="rId2" action="ppaction://hlinksldjump" highlightClick="1"/>
          </p:cNvPr>
          <p:cNvSpPr/>
          <p:nvPr/>
        </p:nvSpPr>
        <p:spPr>
          <a:xfrm>
            <a:off x="3779912" y="836712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the backflow of blood, between the right atrium and right ventricle</a:t>
            </a:r>
          </a:p>
        </p:txBody>
      </p:sp>
      <p:sp>
        <p:nvSpPr>
          <p:cNvPr id="17" name="Action Button: Custom 16">
            <a:hlinkClick r:id="rId2" action="ppaction://hlinksldjump" highlightClick="1"/>
          </p:cNvPr>
          <p:cNvSpPr/>
          <p:nvPr/>
        </p:nvSpPr>
        <p:spPr>
          <a:xfrm>
            <a:off x="3779912" y="1676805"/>
            <a:ext cx="51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the valves blowing inside out when the ventricles contract</a:t>
            </a:r>
          </a:p>
        </p:txBody>
      </p:sp>
      <p:sp>
        <p:nvSpPr>
          <p:cNvPr id="18" name="Action Button: Custom 17">
            <a:hlinkClick r:id="rId2" action="ppaction://hlinksldjump" highlightClick="1"/>
          </p:cNvPr>
          <p:cNvSpPr/>
          <p:nvPr/>
        </p:nvSpPr>
        <p:spPr>
          <a:xfrm>
            <a:off x="3779912" y="5877272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Send out waves of impulses to muscles of both atria causing atria to contract</a:t>
            </a:r>
          </a:p>
        </p:txBody>
      </p:sp>
    </p:spTree>
    <p:extLst>
      <p:ext uri="{BB962C8B-B14F-4D97-AF65-F5344CB8AC3E}">
        <p14:creationId xmlns:p14="http://schemas.microsoft.com/office/powerpoint/2010/main" val="259040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481695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720080"/>
          </a:xfrm>
        </p:spPr>
        <p:txBody>
          <a:bodyPr>
            <a:normAutofit/>
          </a:bodyPr>
          <a:lstStyle/>
          <a:p>
            <a:r>
              <a:rPr lang="en-IE" sz="3600" dirty="0" smtClean="0"/>
              <a:t>What is the function of the semi-lunar valves?</a:t>
            </a:r>
            <a:endParaRPr lang="en-IE" sz="36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251520" y="2516898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Bring blood from the heart to the lungs</a:t>
            </a:r>
          </a:p>
        </p:txBody>
      </p:sp>
      <p:sp>
        <p:nvSpPr>
          <p:cNvPr id="5" name="Action Button: Custom 4">
            <a:hlinkClick r:id="rId2" action="ppaction://hlinksldjump" highlightClick="1"/>
          </p:cNvPr>
          <p:cNvSpPr/>
          <p:nvPr/>
        </p:nvSpPr>
        <p:spPr>
          <a:xfrm>
            <a:off x="251520" y="3356991"/>
            <a:ext cx="33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Bring blood to the heart from the lungs</a:t>
            </a:r>
          </a:p>
        </p:txBody>
      </p:sp>
      <p:sp>
        <p:nvSpPr>
          <p:cNvPr id="6" name="Action Button: Custom 5">
            <a:hlinkClick r:id="rId2" action="ppaction://hlinksldjump" highlightClick="1"/>
          </p:cNvPr>
          <p:cNvSpPr/>
          <p:nvPr/>
        </p:nvSpPr>
        <p:spPr>
          <a:xfrm>
            <a:off x="251520" y="4197084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Carry oxygenated blood to the tissues of the body</a:t>
            </a:r>
          </a:p>
        </p:txBody>
      </p:sp>
      <p:sp>
        <p:nvSpPr>
          <p:cNvPr id="7" name="Action Button: Custom 6">
            <a:hlinkClick r:id="rId2" action="ppaction://hlinksldjump" highlightClick="1"/>
          </p:cNvPr>
          <p:cNvSpPr/>
          <p:nvPr/>
        </p:nvSpPr>
        <p:spPr>
          <a:xfrm>
            <a:off x="251520" y="5037177"/>
            <a:ext cx="33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venae cavae</a:t>
            </a:r>
          </a:p>
        </p:txBody>
      </p:sp>
      <p:sp>
        <p:nvSpPr>
          <p:cNvPr id="9" name="Action Button: Custom 8">
            <a:hlinkClick r:id="rId2" action="ppaction://hlinksldjump" highlightClick="1"/>
          </p:cNvPr>
          <p:cNvSpPr/>
          <p:nvPr/>
        </p:nvSpPr>
        <p:spPr>
          <a:xfrm>
            <a:off x="251520" y="836712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A wall that divides a structure into two parts</a:t>
            </a:r>
          </a:p>
        </p:txBody>
      </p:sp>
      <p:sp>
        <p:nvSpPr>
          <p:cNvPr id="10" name="Action Button: Custom 9">
            <a:hlinkClick r:id="rId2" action="ppaction://hlinksldjump" highlightClick="1"/>
          </p:cNvPr>
          <p:cNvSpPr/>
          <p:nvPr/>
        </p:nvSpPr>
        <p:spPr>
          <a:xfrm>
            <a:off x="251520" y="1676805"/>
            <a:ext cx="33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pulmonary veins</a:t>
            </a:r>
          </a:p>
        </p:txBody>
      </p:sp>
      <p:sp>
        <p:nvSpPr>
          <p:cNvPr id="11" name="Action Button: Custom 10">
            <a:hlinkClick r:id="" action="ppaction://hlinkshowjump?jump=nextslide" highlightClick="1"/>
          </p:cNvPr>
          <p:cNvSpPr/>
          <p:nvPr/>
        </p:nvSpPr>
        <p:spPr>
          <a:xfrm>
            <a:off x="251520" y="5877272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the backflow </a:t>
            </a:r>
            <a:r>
              <a:rPr lang="en-IE" sz="2400" dirty="0" smtClean="0">
                <a:solidFill>
                  <a:schemeClr val="tx1"/>
                </a:solidFill>
              </a:rPr>
              <a:t>of </a:t>
            </a:r>
            <a:r>
              <a:rPr lang="en-IE" sz="2400" dirty="0">
                <a:solidFill>
                  <a:schemeClr val="tx1"/>
                </a:solidFill>
              </a:rPr>
              <a:t>blood into the heart</a:t>
            </a:r>
          </a:p>
        </p:txBody>
      </p:sp>
      <p:sp>
        <p:nvSpPr>
          <p:cNvPr id="12" name="Action Button: Custom 11">
            <a:hlinkClick r:id="rId2" action="ppaction://hlinksldjump" highlightClick="1"/>
          </p:cNvPr>
          <p:cNvSpPr/>
          <p:nvPr/>
        </p:nvSpPr>
        <p:spPr>
          <a:xfrm>
            <a:off x="3779912" y="2516898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right auricle and pass it into the pulmonary artery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3" name="Action Button: Custom 12">
            <a:hlinkClick r:id="rId2" action="ppaction://hlinksldjump" highlightClick="1"/>
          </p:cNvPr>
          <p:cNvSpPr/>
          <p:nvPr/>
        </p:nvSpPr>
        <p:spPr>
          <a:xfrm>
            <a:off x="3779912" y="3356991"/>
            <a:ext cx="51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left auricle and pass it into the aorta</a:t>
            </a:r>
          </a:p>
        </p:txBody>
      </p:sp>
      <p:sp>
        <p:nvSpPr>
          <p:cNvPr id="14" name="Action Button: Custom 13">
            <a:hlinkClick r:id="rId2" action="ppaction://hlinksldjump" highlightClick="1"/>
          </p:cNvPr>
          <p:cNvSpPr/>
          <p:nvPr/>
        </p:nvSpPr>
        <p:spPr>
          <a:xfrm>
            <a:off x="3779912" y="4197084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Bring blood from the body back to the right atrium of the heart</a:t>
            </a:r>
          </a:p>
        </p:txBody>
      </p:sp>
      <p:sp>
        <p:nvSpPr>
          <p:cNvPr id="15" name="Action Button: Custom 14">
            <a:hlinkClick r:id="rId2" action="ppaction://hlinksldjump" highlightClick="1"/>
          </p:cNvPr>
          <p:cNvSpPr/>
          <p:nvPr/>
        </p:nvSpPr>
        <p:spPr>
          <a:xfrm>
            <a:off x="3779912" y="5037177"/>
            <a:ext cx="51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blood flowing from the left ventricle to the left atrium</a:t>
            </a:r>
          </a:p>
        </p:txBody>
      </p:sp>
      <p:sp>
        <p:nvSpPr>
          <p:cNvPr id="16" name="Action Button: Custom 15">
            <a:hlinkClick r:id="rId2" action="ppaction://hlinksldjump" highlightClick="1"/>
          </p:cNvPr>
          <p:cNvSpPr/>
          <p:nvPr/>
        </p:nvSpPr>
        <p:spPr>
          <a:xfrm>
            <a:off x="3779912" y="836712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the backflow of blood, between the right atrium and right ventricle</a:t>
            </a:r>
          </a:p>
        </p:txBody>
      </p:sp>
      <p:sp>
        <p:nvSpPr>
          <p:cNvPr id="17" name="Action Button: Custom 16">
            <a:hlinkClick r:id="rId2" action="ppaction://hlinksldjump" highlightClick="1"/>
          </p:cNvPr>
          <p:cNvSpPr/>
          <p:nvPr/>
        </p:nvSpPr>
        <p:spPr>
          <a:xfrm>
            <a:off x="3779912" y="1676805"/>
            <a:ext cx="51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the valves blowing inside out when the ventricles contract</a:t>
            </a:r>
          </a:p>
        </p:txBody>
      </p:sp>
      <p:sp>
        <p:nvSpPr>
          <p:cNvPr id="18" name="Action Button: Custom 17">
            <a:hlinkClick r:id="rId2" action="ppaction://hlinksldjump" highlightClick="1"/>
          </p:cNvPr>
          <p:cNvSpPr/>
          <p:nvPr/>
        </p:nvSpPr>
        <p:spPr>
          <a:xfrm>
            <a:off x="3779912" y="5877272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Send out waves of impulses to muscles of both atria causing atria to contract</a:t>
            </a:r>
          </a:p>
        </p:txBody>
      </p:sp>
    </p:spTree>
    <p:extLst>
      <p:ext uri="{BB962C8B-B14F-4D97-AF65-F5344CB8AC3E}">
        <p14:creationId xmlns:p14="http://schemas.microsoft.com/office/powerpoint/2010/main" val="259040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481695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278" y="44624"/>
            <a:ext cx="8229600" cy="720080"/>
          </a:xfrm>
        </p:spPr>
        <p:txBody>
          <a:bodyPr>
            <a:normAutofit/>
          </a:bodyPr>
          <a:lstStyle/>
          <a:p>
            <a:r>
              <a:rPr lang="en-IE" sz="3600" dirty="0" smtClean="0"/>
              <a:t>What is the function of the bicuspid valve?</a:t>
            </a:r>
            <a:endParaRPr lang="en-IE" sz="36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251520" y="2516898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Bring blood from the heart to the lungs</a:t>
            </a:r>
          </a:p>
        </p:txBody>
      </p:sp>
      <p:sp>
        <p:nvSpPr>
          <p:cNvPr id="5" name="Action Button: Custom 4">
            <a:hlinkClick r:id="rId2" action="ppaction://hlinksldjump" highlightClick="1"/>
          </p:cNvPr>
          <p:cNvSpPr/>
          <p:nvPr/>
        </p:nvSpPr>
        <p:spPr>
          <a:xfrm>
            <a:off x="251520" y="3356991"/>
            <a:ext cx="33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Bring blood to the heart from the lungs</a:t>
            </a:r>
          </a:p>
        </p:txBody>
      </p:sp>
      <p:sp>
        <p:nvSpPr>
          <p:cNvPr id="6" name="Action Button: Custom 5">
            <a:hlinkClick r:id="rId2" action="ppaction://hlinksldjump" highlightClick="1"/>
          </p:cNvPr>
          <p:cNvSpPr/>
          <p:nvPr/>
        </p:nvSpPr>
        <p:spPr>
          <a:xfrm>
            <a:off x="251520" y="4197084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Carry oxygenated blood to the tissues of the body</a:t>
            </a:r>
          </a:p>
        </p:txBody>
      </p:sp>
      <p:sp>
        <p:nvSpPr>
          <p:cNvPr id="7" name="Action Button: Custom 6">
            <a:hlinkClick r:id="rId2" action="ppaction://hlinksldjump" highlightClick="1"/>
          </p:cNvPr>
          <p:cNvSpPr/>
          <p:nvPr/>
        </p:nvSpPr>
        <p:spPr>
          <a:xfrm>
            <a:off x="251520" y="5037177"/>
            <a:ext cx="33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venae cavae</a:t>
            </a:r>
          </a:p>
        </p:txBody>
      </p:sp>
      <p:sp>
        <p:nvSpPr>
          <p:cNvPr id="9" name="Action Button: Custom 8">
            <a:hlinkClick r:id="rId2" action="ppaction://hlinksldjump" highlightClick="1"/>
          </p:cNvPr>
          <p:cNvSpPr/>
          <p:nvPr/>
        </p:nvSpPr>
        <p:spPr>
          <a:xfrm>
            <a:off x="251520" y="836712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A wall that divides a structure into two parts</a:t>
            </a:r>
          </a:p>
        </p:txBody>
      </p:sp>
      <p:sp>
        <p:nvSpPr>
          <p:cNvPr id="10" name="Action Button: Custom 9">
            <a:hlinkClick r:id="rId2" action="ppaction://hlinksldjump" highlightClick="1"/>
          </p:cNvPr>
          <p:cNvSpPr/>
          <p:nvPr/>
        </p:nvSpPr>
        <p:spPr>
          <a:xfrm>
            <a:off x="251520" y="1676805"/>
            <a:ext cx="33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pulmonary veins</a:t>
            </a:r>
          </a:p>
        </p:txBody>
      </p:sp>
      <p:sp>
        <p:nvSpPr>
          <p:cNvPr id="11" name="Action Button: Custom 10">
            <a:hlinkClick r:id="rId2" action="ppaction://hlinksldjump" highlightClick="1"/>
          </p:cNvPr>
          <p:cNvSpPr/>
          <p:nvPr/>
        </p:nvSpPr>
        <p:spPr>
          <a:xfrm>
            <a:off x="251520" y="5877272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the backflow </a:t>
            </a:r>
            <a:r>
              <a:rPr lang="en-IE" sz="2400" dirty="0" smtClean="0">
                <a:solidFill>
                  <a:schemeClr val="tx1"/>
                </a:solidFill>
              </a:rPr>
              <a:t>of </a:t>
            </a:r>
            <a:r>
              <a:rPr lang="en-IE" sz="2400" dirty="0">
                <a:solidFill>
                  <a:schemeClr val="tx1"/>
                </a:solidFill>
              </a:rPr>
              <a:t>blood into the heart</a:t>
            </a:r>
          </a:p>
        </p:txBody>
      </p:sp>
      <p:sp>
        <p:nvSpPr>
          <p:cNvPr id="12" name="Action Button: Custom 11">
            <a:hlinkClick r:id="rId2" action="ppaction://hlinksldjump" highlightClick="1"/>
          </p:cNvPr>
          <p:cNvSpPr/>
          <p:nvPr/>
        </p:nvSpPr>
        <p:spPr>
          <a:xfrm>
            <a:off x="3779912" y="2516898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right auricle and pass it into the pulmonary artery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3" name="Action Button: Custom 12">
            <a:hlinkClick r:id="rId2" action="ppaction://hlinksldjump" highlightClick="1"/>
          </p:cNvPr>
          <p:cNvSpPr/>
          <p:nvPr/>
        </p:nvSpPr>
        <p:spPr>
          <a:xfrm>
            <a:off x="3779912" y="3356991"/>
            <a:ext cx="51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left auricle and </a:t>
            </a:r>
            <a:r>
              <a:rPr lang="en-IE" sz="2400" dirty="0" smtClean="0">
                <a:solidFill>
                  <a:schemeClr val="tx1"/>
                </a:solidFill>
              </a:rPr>
              <a:t>pass </a:t>
            </a:r>
            <a:r>
              <a:rPr lang="en-IE" sz="2400" dirty="0">
                <a:solidFill>
                  <a:schemeClr val="tx1"/>
                </a:solidFill>
              </a:rPr>
              <a:t>it into the aorta</a:t>
            </a:r>
          </a:p>
        </p:txBody>
      </p:sp>
      <p:sp>
        <p:nvSpPr>
          <p:cNvPr id="14" name="Action Button: Custom 13">
            <a:hlinkClick r:id="rId2" action="ppaction://hlinksldjump" highlightClick="1"/>
          </p:cNvPr>
          <p:cNvSpPr/>
          <p:nvPr/>
        </p:nvSpPr>
        <p:spPr>
          <a:xfrm>
            <a:off x="3779912" y="4197084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Bring blood from the body back to the right atrium of the heart</a:t>
            </a:r>
          </a:p>
        </p:txBody>
      </p:sp>
      <p:sp>
        <p:nvSpPr>
          <p:cNvPr id="15" name="Action Button: Custom 14">
            <a:hlinkClick r:id="" action="ppaction://hlinkshowjump?jump=nextslide" highlightClick="1"/>
          </p:cNvPr>
          <p:cNvSpPr/>
          <p:nvPr/>
        </p:nvSpPr>
        <p:spPr>
          <a:xfrm>
            <a:off x="3779912" y="5037177"/>
            <a:ext cx="51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blood flowing from the left ventricle to the left atrium</a:t>
            </a:r>
          </a:p>
        </p:txBody>
      </p:sp>
      <p:sp>
        <p:nvSpPr>
          <p:cNvPr id="16" name="Action Button: Custom 15">
            <a:hlinkClick r:id="rId2" action="ppaction://hlinksldjump" highlightClick="1"/>
          </p:cNvPr>
          <p:cNvSpPr/>
          <p:nvPr/>
        </p:nvSpPr>
        <p:spPr>
          <a:xfrm>
            <a:off x="3779912" y="836712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the backflow of blood, between the right atrium and right ventricle</a:t>
            </a:r>
          </a:p>
        </p:txBody>
      </p:sp>
      <p:sp>
        <p:nvSpPr>
          <p:cNvPr id="17" name="Action Button: Custom 16">
            <a:hlinkClick r:id="rId2" action="ppaction://hlinksldjump" highlightClick="1"/>
          </p:cNvPr>
          <p:cNvSpPr/>
          <p:nvPr/>
        </p:nvSpPr>
        <p:spPr>
          <a:xfrm>
            <a:off x="3779912" y="1676805"/>
            <a:ext cx="51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the valves blowing inside out when the ventricles contract</a:t>
            </a:r>
          </a:p>
        </p:txBody>
      </p:sp>
      <p:sp>
        <p:nvSpPr>
          <p:cNvPr id="18" name="Action Button: Custom 17">
            <a:hlinkClick r:id="rId2" action="ppaction://hlinksldjump" highlightClick="1"/>
          </p:cNvPr>
          <p:cNvSpPr/>
          <p:nvPr/>
        </p:nvSpPr>
        <p:spPr>
          <a:xfrm>
            <a:off x="3779912" y="5877272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Send out waves of impulses to muscles of both atria causing atria to contract</a:t>
            </a:r>
          </a:p>
        </p:txBody>
      </p:sp>
    </p:spTree>
    <p:extLst>
      <p:ext uri="{BB962C8B-B14F-4D97-AF65-F5344CB8AC3E}">
        <p14:creationId xmlns:p14="http://schemas.microsoft.com/office/powerpoint/2010/main" val="259040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481695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278" y="44624"/>
            <a:ext cx="8229600" cy="720080"/>
          </a:xfrm>
        </p:spPr>
        <p:txBody>
          <a:bodyPr>
            <a:normAutofit/>
          </a:bodyPr>
          <a:lstStyle/>
          <a:p>
            <a:r>
              <a:rPr lang="en-IE" sz="3600" dirty="0" smtClean="0"/>
              <a:t>What is the function of the left ventricle?</a:t>
            </a:r>
            <a:endParaRPr lang="en-IE" sz="36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251520" y="2516898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Bring blood from the heart to the lungs</a:t>
            </a:r>
          </a:p>
        </p:txBody>
      </p:sp>
      <p:sp>
        <p:nvSpPr>
          <p:cNvPr id="5" name="Action Button: Custom 4">
            <a:hlinkClick r:id="rId2" action="ppaction://hlinksldjump" highlightClick="1"/>
          </p:cNvPr>
          <p:cNvSpPr/>
          <p:nvPr/>
        </p:nvSpPr>
        <p:spPr>
          <a:xfrm>
            <a:off x="251520" y="3356991"/>
            <a:ext cx="33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Bring blood to the heart from the lungs</a:t>
            </a:r>
          </a:p>
        </p:txBody>
      </p:sp>
      <p:sp>
        <p:nvSpPr>
          <p:cNvPr id="6" name="Action Button: Custom 5">
            <a:hlinkClick r:id="rId2" action="ppaction://hlinksldjump" highlightClick="1"/>
          </p:cNvPr>
          <p:cNvSpPr/>
          <p:nvPr/>
        </p:nvSpPr>
        <p:spPr>
          <a:xfrm>
            <a:off x="251520" y="4197084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Carry oxygenated blood to the tissues of the body</a:t>
            </a:r>
          </a:p>
        </p:txBody>
      </p:sp>
      <p:sp>
        <p:nvSpPr>
          <p:cNvPr id="7" name="Action Button: Custom 6">
            <a:hlinkClick r:id="rId2" action="ppaction://hlinksldjump" highlightClick="1"/>
          </p:cNvPr>
          <p:cNvSpPr/>
          <p:nvPr/>
        </p:nvSpPr>
        <p:spPr>
          <a:xfrm>
            <a:off x="251520" y="5037177"/>
            <a:ext cx="33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venae cavae</a:t>
            </a:r>
          </a:p>
        </p:txBody>
      </p:sp>
      <p:sp>
        <p:nvSpPr>
          <p:cNvPr id="9" name="Action Button: Custom 8">
            <a:hlinkClick r:id="rId2" action="ppaction://hlinksldjump" highlightClick="1"/>
          </p:cNvPr>
          <p:cNvSpPr/>
          <p:nvPr/>
        </p:nvSpPr>
        <p:spPr>
          <a:xfrm>
            <a:off x="251520" y="836712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A wall that divides a structure into two parts</a:t>
            </a:r>
          </a:p>
        </p:txBody>
      </p:sp>
      <p:sp>
        <p:nvSpPr>
          <p:cNvPr id="10" name="Action Button: Custom 9">
            <a:hlinkClick r:id="rId2" action="ppaction://hlinksldjump" highlightClick="1"/>
          </p:cNvPr>
          <p:cNvSpPr/>
          <p:nvPr/>
        </p:nvSpPr>
        <p:spPr>
          <a:xfrm>
            <a:off x="251520" y="1676805"/>
            <a:ext cx="33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pulmonary veins</a:t>
            </a:r>
          </a:p>
        </p:txBody>
      </p:sp>
      <p:sp>
        <p:nvSpPr>
          <p:cNvPr id="11" name="Action Button: Custom 10">
            <a:hlinkClick r:id="rId2" action="ppaction://hlinksldjump" highlightClick="1"/>
          </p:cNvPr>
          <p:cNvSpPr/>
          <p:nvPr/>
        </p:nvSpPr>
        <p:spPr>
          <a:xfrm>
            <a:off x="251520" y="5877272"/>
            <a:ext cx="33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the backflow </a:t>
            </a:r>
            <a:r>
              <a:rPr lang="en-IE" sz="2400" dirty="0" smtClean="0">
                <a:solidFill>
                  <a:schemeClr val="tx1"/>
                </a:solidFill>
              </a:rPr>
              <a:t>of </a:t>
            </a:r>
            <a:r>
              <a:rPr lang="en-IE" sz="2400" dirty="0">
                <a:solidFill>
                  <a:schemeClr val="tx1"/>
                </a:solidFill>
              </a:rPr>
              <a:t>blood into the heart</a:t>
            </a:r>
          </a:p>
        </p:txBody>
      </p:sp>
      <p:sp>
        <p:nvSpPr>
          <p:cNvPr id="12" name="Action Button: Custom 11">
            <a:hlinkClick r:id="rId2" action="ppaction://hlinksldjump" highlightClick="1"/>
          </p:cNvPr>
          <p:cNvSpPr/>
          <p:nvPr/>
        </p:nvSpPr>
        <p:spPr>
          <a:xfrm>
            <a:off x="3779912" y="2516898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right auricle and pass it into the pulmonary artery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3" name="Action Button: Custom 12">
            <a:hlinkClick r:id="" action="ppaction://hlinkshowjump?jump=nextslide" highlightClick="1"/>
          </p:cNvPr>
          <p:cNvSpPr/>
          <p:nvPr/>
        </p:nvSpPr>
        <p:spPr>
          <a:xfrm>
            <a:off x="3779912" y="3356991"/>
            <a:ext cx="51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Receive blood from the left auricle and </a:t>
            </a:r>
            <a:r>
              <a:rPr lang="en-IE" sz="2400" dirty="0" smtClean="0">
                <a:solidFill>
                  <a:schemeClr val="tx1"/>
                </a:solidFill>
              </a:rPr>
              <a:t>pass </a:t>
            </a:r>
            <a:r>
              <a:rPr lang="en-IE" sz="2400" dirty="0">
                <a:solidFill>
                  <a:schemeClr val="tx1"/>
                </a:solidFill>
              </a:rPr>
              <a:t>it into the aorta</a:t>
            </a:r>
          </a:p>
        </p:txBody>
      </p:sp>
      <p:sp>
        <p:nvSpPr>
          <p:cNvPr id="14" name="Action Button: Custom 13">
            <a:hlinkClick r:id="rId2" action="ppaction://hlinksldjump" highlightClick="1"/>
          </p:cNvPr>
          <p:cNvSpPr/>
          <p:nvPr/>
        </p:nvSpPr>
        <p:spPr>
          <a:xfrm>
            <a:off x="3779912" y="4197084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Bring blood from the body back to the right atrium of the heart</a:t>
            </a:r>
          </a:p>
        </p:txBody>
      </p:sp>
      <p:sp>
        <p:nvSpPr>
          <p:cNvPr id="15" name="Action Button: Custom 14">
            <a:hlinkClick r:id="rId2" action="ppaction://hlinksldjump" highlightClick="1"/>
          </p:cNvPr>
          <p:cNvSpPr/>
          <p:nvPr/>
        </p:nvSpPr>
        <p:spPr>
          <a:xfrm>
            <a:off x="3779912" y="5037177"/>
            <a:ext cx="51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blood flowing from the left ventricle to the left atrium</a:t>
            </a:r>
          </a:p>
        </p:txBody>
      </p:sp>
      <p:sp>
        <p:nvSpPr>
          <p:cNvPr id="16" name="Action Button: Custom 15">
            <a:hlinkClick r:id="rId2" action="ppaction://hlinksldjump" highlightClick="1"/>
          </p:cNvPr>
          <p:cNvSpPr/>
          <p:nvPr/>
        </p:nvSpPr>
        <p:spPr>
          <a:xfrm>
            <a:off x="3779912" y="836712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the backflow of blood, between the right atrium and right ventricle</a:t>
            </a:r>
          </a:p>
        </p:txBody>
      </p:sp>
      <p:sp>
        <p:nvSpPr>
          <p:cNvPr id="17" name="Action Button: Custom 16">
            <a:hlinkClick r:id="rId2" action="ppaction://hlinksldjump" highlightClick="1"/>
          </p:cNvPr>
          <p:cNvSpPr/>
          <p:nvPr/>
        </p:nvSpPr>
        <p:spPr>
          <a:xfrm>
            <a:off x="3779912" y="1676805"/>
            <a:ext cx="5148000" cy="756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Prevent the valves blowing inside out when the ventricles contract</a:t>
            </a:r>
          </a:p>
        </p:txBody>
      </p:sp>
      <p:sp>
        <p:nvSpPr>
          <p:cNvPr id="18" name="Action Button: Custom 17">
            <a:hlinkClick r:id="rId2" action="ppaction://hlinksldjump" highlightClick="1"/>
          </p:cNvPr>
          <p:cNvSpPr/>
          <p:nvPr/>
        </p:nvSpPr>
        <p:spPr>
          <a:xfrm>
            <a:off x="3779912" y="5877272"/>
            <a:ext cx="5148000" cy="756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Send out waves of impulses to muscles of both atria causing atria to contract</a:t>
            </a:r>
          </a:p>
        </p:txBody>
      </p:sp>
    </p:spTree>
    <p:extLst>
      <p:ext uri="{BB962C8B-B14F-4D97-AF65-F5344CB8AC3E}">
        <p14:creationId xmlns:p14="http://schemas.microsoft.com/office/powerpoint/2010/main" val="259040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77643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481695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80120"/>
          </a:xfrm>
        </p:spPr>
        <p:txBody>
          <a:bodyPr>
            <a:noAutofit/>
          </a:bodyPr>
          <a:lstStyle/>
          <a:p>
            <a:r>
              <a:rPr lang="en-IE" sz="3600" b="1" dirty="0" smtClean="0"/>
              <a:t>Heart Structure – Labelled diagram </a:t>
            </a:r>
            <a:endParaRPr lang="en-IE" sz="3600" b="1" dirty="0"/>
          </a:p>
        </p:txBody>
      </p:sp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3527884" y="6218148"/>
            <a:ext cx="2088232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E" sz="2800" b="1" dirty="0" smtClean="0"/>
              <a:t>CLICK HERE</a:t>
            </a:r>
            <a:endParaRPr lang="en-IE" sz="2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16"/>
          <a:stretch/>
        </p:blipFill>
        <p:spPr bwMode="auto">
          <a:xfrm>
            <a:off x="288610" y="1152760"/>
            <a:ext cx="8566780" cy="494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136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5400" b="1" dirty="0" smtClean="0"/>
              <a:t>Incorrect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lastslideviewed" highlightClick="1"/>
          </p:cNvPr>
          <p:cNvSpPr/>
          <p:nvPr/>
        </p:nvSpPr>
        <p:spPr>
          <a:xfrm>
            <a:off x="540000" y="1556792"/>
            <a:ext cx="8064000" cy="4680520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chemeClr val="tx1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chemeClr val="tx1"/>
                </a:solidFill>
              </a:rPr>
              <a:t>THIS BOX </a:t>
            </a:r>
          </a:p>
          <a:p>
            <a:pPr algn="ctr"/>
            <a:r>
              <a:rPr lang="en-IE" sz="6600" b="1" dirty="0" smtClean="0"/>
              <a:t>to Try Again 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117651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124744"/>
            <a:ext cx="4600575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7" y="84584"/>
            <a:ext cx="8496944" cy="896144"/>
          </a:xfrm>
        </p:spPr>
        <p:txBody>
          <a:bodyPr>
            <a:noAutofit/>
          </a:bodyPr>
          <a:lstStyle/>
          <a:p>
            <a:r>
              <a:rPr lang="en-IE" sz="3600" dirty="0" smtClean="0"/>
              <a:t>Name the part labelled </a:t>
            </a:r>
            <a:r>
              <a:rPr lang="en-IE" sz="3600" b="1" dirty="0" smtClean="0">
                <a:solidFill>
                  <a:srgbClr val="FF0000"/>
                </a:solidFill>
              </a:rPr>
              <a:t>C</a:t>
            </a:r>
            <a:r>
              <a:rPr lang="en-IE" sz="3600" b="1" dirty="0" smtClean="0"/>
              <a:t> </a:t>
            </a:r>
            <a:r>
              <a:rPr lang="en-IE" sz="3600" dirty="0" smtClean="0"/>
              <a:t>in the diagram</a:t>
            </a:r>
            <a:endParaRPr lang="en-IE" sz="3600" dirty="0"/>
          </a:p>
        </p:txBody>
      </p:sp>
      <p:sp>
        <p:nvSpPr>
          <p:cNvPr id="3" name="Action Button: Custom 2">
            <a:hlinkClick r:id="rId3" action="ppaction://hlinksldjump" highlightClick="1"/>
          </p:cNvPr>
          <p:cNvSpPr/>
          <p:nvPr/>
        </p:nvSpPr>
        <p:spPr>
          <a:xfrm>
            <a:off x="241700" y="1052736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Aorta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8" name="Action Button: Custom 7">
            <a:hlinkClick r:id="rId3" action="ppaction://hlinksldjump" highlightClick="1"/>
          </p:cNvPr>
          <p:cNvSpPr/>
          <p:nvPr/>
        </p:nvSpPr>
        <p:spPr>
          <a:xfrm>
            <a:off x="236404" y="3933056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Pacemaker</a:t>
            </a:r>
          </a:p>
        </p:txBody>
      </p:sp>
      <p:sp>
        <p:nvSpPr>
          <p:cNvPr id="10" name="Action Button: Custom 9">
            <a:hlinkClick r:id="rId3" action="ppaction://hlinksldjump" highlightClick="1"/>
          </p:cNvPr>
          <p:cNvSpPr/>
          <p:nvPr/>
        </p:nvSpPr>
        <p:spPr>
          <a:xfrm>
            <a:off x="236404" y="3356992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Left ventricle</a:t>
            </a:r>
          </a:p>
        </p:txBody>
      </p:sp>
      <p:sp>
        <p:nvSpPr>
          <p:cNvPr id="11" name="Action Button: Custom 10">
            <a:hlinkClick r:id="rId3" action="ppaction://hlinksldjump" highlightClick="1"/>
          </p:cNvPr>
          <p:cNvSpPr/>
          <p:nvPr/>
        </p:nvSpPr>
        <p:spPr>
          <a:xfrm>
            <a:off x="236404" y="2780928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Left </a:t>
            </a:r>
            <a:r>
              <a:rPr lang="en-IE" sz="2400" dirty="0" smtClean="0">
                <a:solidFill>
                  <a:schemeClr val="tx1"/>
                </a:solidFill>
              </a:rPr>
              <a:t>atrium/auricle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46" name="Action Button: Custom 45">
            <a:hlinkClick r:id="rId3" action="ppaction://hlinksldjump" highlightClick="1"/>
          </p:cNvPr>
          <p:cNvSpPr/>
          <p:nvPr/>
        </p:nvSpPr>
        <p:spPr>
          <a:xfrm>
            <a:off x="238009" y="1628800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Bicuspid</a:t>
            </a:r>
            <a:r>
              <a:rPr lang="en-IE" sz="2400" dirty="0"/>
              <a:t> </a:t>
            </a:r>
            <a:r>
              <a:rPr lang="en-IE" sz="2400" dirty="0">
                <a:solidFill>
                  <a:schemeClr val="tx1"/>
                </a:solidFill>
              </a:rPr>
              <a:t>valve</a:t>
            </a:r>
          </a:p>
        </p:txBody>
      </p:sp>
      <p:sp>
        <p:nvSpPr>
          <p:cNvPr id="48" name="Action Button: Custom 47">
            <a:hlinkClick r:id="rId3" action="ppaction://hlinksldjump" highlightClick="1"/>
          </p:cNvPr>
          <p:cNvSpPr/>
          <p:nvPr/>
        </p:nvSpPr>
        <p:spPr>
          <a:xfrm>
            <a:off x="241700" y="2204864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Chordae tendinae</a:t>
            </a:r>
          </a:p>
        </p:txBody>
      </p:sp>
      <p:sp>
        <p:nvSpPr>
          <p:cNvPr id="50" name="Action Button: Custom 49">
            <a:hlinkClick r:id="rId3" action="ppaction://hlinksldjump" highlightClick="1"/>
          </p:cNvPr>
          <p:cNvSpPr/>
          <p:nvPr/>
        </p:nvSpPr>
        <p:spPr>
          <a:xfrm>
            <a:off x="6228464" y="5661248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Tricuspid valve</a:t>
            </a:r>
          </a:p>
        </p:txBody>
      </p:sp>
      <p:sp>
        <p:nvSpPr>
          <p:cNvPr id="21" name="Action Button: Custom 20">
            <a:hlinkClick r:id="rId3" action="ppaction://hlinksldjump" highlightClick="1"/>
          </p:cNvPr>
          <p:cNvSpPr/>
          <p:nvPr/>
        </p:nvSpPr>
        <p:spPr>
          <a:xfrm>
            <a:off x="3240000" y="6237312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Septum</a:t>
            </a:r>
          </a:p>
        </p:txBody>
      </p:sp>
      <p:sp>
        <p:nvSpPr>
          <p:cNvPr id="22" name="Action Button: Custom 21">
            <a:hlinkClick r:id="" action="ppaction://hlinkshowjump?jump=nextslide" highlightClick="1"/>
          </p:cNvPr>
          <p:cNvSpPr/>
          <p:nvPr/>
        </p:nvSpPr>
        <p:spPr>
          <a:xfrm>
            <a:off x="6228464" y="6237312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Vena cava</a:t>
            </a:r>
          </a:p>
        </p:txBody>
      </p:sp>
      <p:sp>
        <p:nvSpPr>
          <p:cNvPr id="23" name="Action Button: Custom 22">
            <a:hlinkClick r:id="rId3" action="ppaction://hlinksldjump" highlightClick="1"/>
          </p:cNvPr>
          <p:cNvSpPr/>
          <p:nvPr/>
        </p:nvSpPr>
        <p:spPr>
          <a:xfrm>
            <a:off x="250437" y="6237312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Right ventricle</a:t>
            </a:r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241700" y="4509120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Pulmonary artery</a:t>
            </a:r>
          </a:p>
        </p:txBody>
      </p:sp>
      <p:sp>
        <p:nvSpPr>
          <p:cNvPr id="18" name="Action Button: Custom 17">
            <a:hlinkClick r:id="rId3" action="ppaction://hlinksldjump" highlightClick="1"/>
          </p:cNvPr>
          <p:cNvSpPr/>
          <p:nvPr/>
        </p:nvSpPr>
        <p:spPr>
          <a:xfrm>
            <a:off x="241700" y="5085184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Pulmonary vein</a:t>
            </a:r>
          </a:p>
        </p:txBody>
      </p:sp>
      <p:sp>
        <p:nvSpPr>
          <p:cNvPr id="19" name="Action Button: Custom 18">
            <a:hlinkClick r:id="rId3" action="ppaction://hlinksldjump" highlightClick="1"/>
          </p:cNvPr>
          <p:cNvSpPr/>
          <p:nvPr/>
        </p:nvSpPr>
        <p:spPr>
          <a:xfrm>
            <a:off x="251800" y="5658348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Right </a:t>
            </a:r>
            <a:r>
              <a:rPr lang="en-IE" sz="2400" dirty="0" smtClean="0">
                <a:solidFill>
                  <a:schemeClr val="tx1"/>
                </a:solidFill>
              </a:rPr>
              <a:t>atrium/auricle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20" name="Action Button: Custom 19">
            <a:hlinkClick r:id="rId3" action="ppaction://hlinksldjump" highlightClick="1"/>
          </p:cNvPr>
          <p:cNvSpPr/>
          <p:nvPr/>
        </p:nvSpPr>
        <p:spPr>
          <a:xfrm>
            <a:off x="3240000" y="5657549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Semi-lunar valves</a:t>
            </a:r>
          </a:p>
        </p:txBody>
      </p:sp>
    </p:spTree>
    <p:extLst>
      <p:ext uri="{BB962C8B-B14F-4D97-AF65-F5344CB8AC3E}">
        <p14:creationId xmlns:p14="http://schemas.microsoft.com/office/powerpoint/2010/main" val="415190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77643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124744"/>
            <a:ext cx="4600575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7" y="84584"/>
            <a:ext cx="8496944" cy="896144"/>
          </a:xfrm>
        </p:spPr>
        <p:txBody>
          <a:bodyPr>
            <a:noAutofit/>
          </a:bodyPr>
          <a:lstStyle/>
          <a:p>
            <a:r>
              <a:rPr lang="en-IE" sz="3600" dirty="0" smtClean="0"/>
              <a:t>Name the part labelled </a:t>
            </a:r>
            <a:r>
              <a:rPr lang="en-IE" sz="3600" b="1" dirty="0" smtClean="0">
                <a:solidFill>
                  <a:srgbClr val="FF0000"/>
                </a:solidFill>
              </a:rPr>
              <a:t>D</a:t>
            </a:r>
            <a:r>
              <a:rPr lang="en-IE" sz="3600" b="1" dirty="0" smtClean="0"/>
              <a:t> </a:t>
            </a:r>
            <a:r>
              <a:rPr lang="en-IE" sz="3600" dirty="0" smtClean="0"/>
              <a:t>in the diagram</a:t>
            </a:r>
            <a:endParaRPr lang="en-IE" sz="3600" dirty="0"/>
          </a:p>
        </p:txBody>
      </p:sp>
      <p:sp>
        <p:nvSpPr>
          <p:cNvPr id="3" name="Action Button: Custom 2">
            <a:hlinkClick r:id="rId3" action="ppaction://hlinksldjump" highlightClick="1"/>
          </p:cNvPr>
          <p:cNvSpPr/>
          <p:nvPr/>
        </p:nvSpPr>
        <p:spPr>
          <a:xfrm>
            <a:off x="241700" y="1052736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Aorta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8" name="Action Button: Custom 7">
            <a:hlinkClick r:id="rId3" action="ppaction://hlinksldjump" highlightClick="1"/>
          </p:cNvPr>
          <p:cNvSpPr/>
          <p:nvPr/>
        </p:nvSpPr>
        <p:spPr>
          <a:xfrm>
            <a:off x="236404" y="3933056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Pacemaker</a:t>
            </a:r>
          </a:p>
        </p:txBody>
      </p:sp>
      <p:sp>
        <p:nvSpPr>
          <p:cNvPr id="10" name="Action Button: Custom 9">
            <a:hlinkClick r:id="rId3" action="ppaction://hlinksldjump" highlightClick="1"/>
          </p:cNvPr>
          <p:cNvSpPr/>
          <p:nvPr/>
        </p:nvSpPr>
        <p:spPr>
          <a:xfrm>
            <a:off x="236404" y="3356992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Left ventricle</a:t>
            </a:r>
          </a:p>
        </p:txBody>
      </p:sp>
      <p:sp>
        <p:nvSpPr>
          <p:cNvPr id="11" name="Action Button: Custom 10">
            <a:hlinkClick r:id="rId3" action="ppaction://hlinksldjump" highlightClick="1"/>
          </p:cNvPr>
          <p:cNvSpPr/>
          <p:nvPr/>
        </p:nvSpPr>
        <p:spPr>
          <a:xfrm>
            <a:off x="236404" y="2780928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Left </a:t>
            </a:r>
            <a:r>
              <a:rPr lang="en-IE" sz="2400" dirty="0" smtClean="0">
                <a:solidFill>
                  <a:schemeClr val="tx1"/>
                </a:solidFill>
              </a:rPr>
              <a:t>atrium/auricle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46" name="Action Button: Custom 45">
            <a:hlinkClick r:id="rId3" action="ppaction://hlinksldjump" highlightClick="1"/>
          </p:cNvPr>
          <p:cNvSpPr/>
          <p:nvPr/>
        </p:nvSpPr>
        <p:spPr>
          <a:xfrm>
            <a:off x="238009" y="1628800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Bicuspid</a:t>
            </a:r>
            <a:r>
              <a:rPr lang="en-IE" sz="2400" dirty="0"/>
              <a:t> </a:t>
            </a:r>
            <a:r>
              <a:rPr lang="en-IE" sz="2400" dirty="0">
                <a:solidFill>
                  <a:schemeClr val="tx1"/>
                </a:solidFill>
              </a:rPr>
              <a:t>valve</a:t>
            </a:r>
          </a:p>
        </p:txBody>
      </p:sp>
      <p:sp>
        <p:nvSpPr>
          <p:cNvPr id="48" name="Action Button: Custom 47">
            <a:hlinkClick r:id="rId3" action="ppaction://hlinksldjump" highlightClick="1"/>
          </p:cNvPr>
          <p:cNvSpPr/>
          <p:nvPr/>
        </p:nvSpPr>
        <p:spPr>
          <a:xfrm>
            <a:off x="241700" y="2204864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Chordae tendinae</a:t>
            </a:r>
          </a:p>
        </p:txBody>
      </p:sp>
      <p:sp>
        <p:nvSpPr>
          <p:cNvPr id="50" name="Action Button: Custom 49">
            <a:hlinkClick r:id="rId3" action="ppaction://hlinksldjump" highlightClick="1"/>
          </p:cNvPr>
          <p:cNvSpPr/>
          <p:nvPr/>
        </p:nvSpPr>
        <p:spPr>
          <a:xfrm>
            <a:off x="6228464" y="5661248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Tricuspid valve</a:t>
            </a:r>
          </a:p>
        </p:txBody>
      </p:sp>
      <p:sp>
        <p:nvSpPr>
          <p:cNvPr id="21" name="Action Button: Custom 20">
            <a:hlinkClick r:id="rId3" action="ppaction://hlinksldjump" highlightClick="1"/>
          </p:cNvPr>
          <p:cNvSpPr/>
          <p:nvPr/>
        </p:nvSpPr>
        <p:spPr>
          <a:xfrm>
            <a:off x="3240000" y="6237312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Septum</a:t>
            </a:r>
          </a:p>
        </p:txBody>
      </p: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6228464" y="6237312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Vena cava</a:t>
            </a:r>
          </a:p>
        </p:txBody>
      </p:sp>
      <p:sp>
        <p:nvSpPr>
          <p:cNvPr id="23" name="Action Button: Custom 22">
            <a:hlinkClick r:id="rId3" action="ppaction://hlinksldjump" highlightClick="1"/>
          </p:cNvPr>
          <p:cNvSpPr/>
          <p:nvPr/>
        </p:nvSpPr>
        <p:spPr>
          <a:xfrm>
            <a:off x="250437" y="6237312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Right ventricle</a:t>
            </a:r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241700" y="4509120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Pulmonary artery</a:t>
            </a:r>
          </a:p>
        </p:txBody>
      </p:sp>
      <p:sp>
        <p:nvSpPr>
          <p:cNvPr id="18" name="Action Button: Custom 17">
            <a:hlinkClick r:id="rId3" action="ppaction://hlinksldjump" highlightClick="1"/>
          </p:cNvPr>
          <p:cNvSpPr/>
          <p:nvPr/>
        </p:nvSpPr>
        <p:spPr>
          <a:xfrm>
            <a:off x="241700" y="5085184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Pulmonary vein</a:t>
            </a:r>
          </a:p>
        </p:txBody>
      </p:sp>
      <p:sp>
        <p:nvSpPr>
          <p:cNvPr id="19" name="Action Button: Custom 18">
            <a:hlinkClick r:id="" action="ppaction://hlinkshowjump?jump=nextslide" highlightClick="1"/>
          </p:cNvPr>
          <p:cNvSpPr/>
          <p:nvPr/>
        </p:nvSpPr>
        <p:spPr>
          <a:xfrm>
            <a:off x="251800" y="5658348"/>
            <a:ext cx="2664000" cy="46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Right </a:t>
            </a:r>
            <a:r>
              <a:rPr lang="en-IE" sz="2400" dirty="0" smtClean="0">
                <a:solidFill>
                  <a:schemeClr val="tx1"/>
                </a:solidFill>
              </a:rPr>
              <a:t>atrium/auricle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20" name="Action Button: Custom 19">
            <a:hlinkClick r:id="rId3" action="ppaction://hlinksldjump" highlightClick="1"/>
          </p:cNvPr>
          <p:cNvSpPr/>
          <p:nvPr/>
        </p:nvSpPr>
        <p:spPr>
          <a:xfrm>
            <a:off x="3240000" y="5657549"/>
            <a:ext cx="2664000" cy="46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Semi-lunar valves</a:t>
            </a:r>
          </a:p>
        </p:txBody>
      </p:sp>
    </p:spTree>
    <p:extLst>
      <p:ext uri="{BB962C8B-B14F-4D97-AF65-F5344CB8AC3E}">
        <p14:creationId xmlns:p14="http://schemas.microsoft.com/office/powerpoint/2010/main" val="1215319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 FM iQuizTemplat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00 FM iQuizTemplate</Template>
  <TotalTime>187</TotalTime>
  <Words>2883</Words>
  <Application>Microsoft Office PowerPoint</Application>
  <PresentationFormat>On-screen Show (4:3)</PresentationFormat>
  <Paragraphs>553</Paragraphs>
  <Slides>62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00 FM iQuizTemplate</vt:lpstr>
      <vt:lpstr>Heart Structure</vt:lpstr>
      <vt:lpstr>Make your selection</vt:lpstr>
      <vt:lpstr>Name the part labelled A in the diagram</vt:lpstr>
      <vt:lpstr>CONGRATULATIONS</vt:lpstr>
      <vt:lpstr>Name the part labelled B in the diagram</vt:lpstr>
      <vt:lpstr>CONGRATULATIONS</vt:lpstr>
      <vt:lpstr>Name the part labelled C in the diagram</vt:lpstr>
      <vt:lpstr>CONGRATULATIONS</vt:lpstr>
      <vt:lpstr>Name the part labelled D in the diagram</vt:lpstr>
      <vt:lpstr>CONGRATULATIONS</vt:lpstr>
      <vt:lpstr>Name the part labelled E in the diagram</vt:lpstr>
      <vt:lpstr>CONGRATULATIONS</vt:lpstr>
      <vt:lpstr>Name the part labelled F in the diagram</vt:lpstr>
      <vt:lpstr>CONGRATULATIONS</vt:lpstr>
      <vt:lpstr>Name the part labelled G in the diagram</vt:lpstr>
      <vt:lpstr>CONGRATULATIONS</vt:lpstr>
      <vt:lpstr>Name the part labelled H in the diagram</vt:lpstr>
      <vt:lpstr>CONGRATULATIONS</vt:lpstr>
      <vt:lpstr>Name the part labelled I in the diagram</vt:lpstr>
      <vt:lpstr>CONGRATULATIONS</vt:lpstr>
      <vt:lpstr>Name the part labelled J in the diagram</vt:lpstr>
      <vt:lpstr>CONGRATULATIONS</vt:lpstr>
      <vt:lpstr>Name the part labelled K in the diagram</vt:lpstr>
      <vt:lpstr>CONGRATULATIONS</vt:lpstr>
      <vt:lpstr>Name the part labelled L in the diagram</vt:lpstr>
      <vt:lpstr>CONGRATULATIONS</vt:lpstr>
      <vt:lpstr>Name the part labelled M in the diagram</vt:lpstr>
      <vt:lpstr>CONGRATULATIONS</vt:lpstr>
      <vt:lpstr>Name the part labelled N in the diagram</vt:lpstr>
      <vt:lpstr>CONGRATULATIONS</vt:lpstr>
      <vt:lpstr>Heart Structure – Labelled diagram </vt:lpstr>
      <vt:lpstr>CONGRATULATIONS  You’re Brilliant</vt:lpstr>
      <vt:lpstr>What is the function of the pulmonary artery?</vt:lpstr>
      <vt:lpstr>CONGRATULATIONS</vt:lpstr>
      <vt:lpstr>What is the function of the pacemaker?</vt:lpstr>
      <vt:lpstr>CONGRATULATIONS</vt:lpstr>
      <vt:lpstr>What is the function of the vena cava?</vt:lpstr>
      <vt:lpstr>CONGRATULATIONS</vt:lpstr>
      <vt:lpstr>What is the function of the right atrium/auricle?</vt:lpstr>
      <vt:lpstr>CONGRATULATIONS</vt:lpstr>
      <vt:lpstr>What is the function of the tricuspid valve?</vt:lpstr>
      <vt:lpstr>CONGRATULATIONS</vt:lpstr>
      <vt:lpstr>What is the function of the chordae tendinae?</vt:lpstr>
      <vt:lpstr>CONGRATULATIONS</vt:lpstr>
      <vt:lpstr>What is the function of the right ventricle?</vt:lpstr>
      <vt:lpstr>CONGRATULATIONS</vt:lpstr>
      <vt:lpstr>What is a septum?</vt:lpstr>
      <vt:lpstr>CONGRATULATIONS</vt:lpstr>
      <vt:lpstr>What is the function of the aorta?</vt:lpstr>
      <vt:lpstr>CONGRATULATIONS</vt:lpstr>
      <vt:lpstr>What is the function of the pulmonary vein?</vt:lpstr>
      <vt:lpstr>CONGRATULATIONS</vt:lpstr>
      <vt:lpstr>What is the function of the left atrium/auricle?</vt:lpstr>
      <vt:lpstr>CONGRATULATIONS</vt:lpstr>
      <vt:lpstr>What is the function of the semi-lunar valves?</vt:lpstr>
      <vt:lpstr>CONGRATULATIONS</vt:lpstr>
      <vt:lpstr>What is the function of the bicuspid valve?</vt:lpstr>
      <vt:lpstr>CONGRATULATIONS</vt:lpstr>
      <vt:lpstr>What is the function of the left ventricle?</vt:lpstr>
      <vt:lpstr>CONGRATULATIONS</vt:lpstr>
      <vt:lpstr>Heart Structure – Labelled diagram </vt:lpstr>
      <vt:lpstr>Incorrect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Rhizopus Structure Student Activity</dc:title>
  <dc:creator>Declan Finlayson</dc:creator>
  <cp:lastModifiedBy>Windows User</cp:lastModifiedBy>
  <cp:revision>43</cp:revision>
  <dcterms:created xsi:type="dcterms:W3CDTF">2014-11-14T09:03:52Z</dcterms:created>
  <dcterms:modified xsi:type="dcterms:W3CDTF">2015-04-11T07:25:21Z</dcterms:modified>
</cp:coreProperties>
</file>